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34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</p:sldMasterIdLst>
  <p:notesMasterIdLst>
    <p:notesMasterId r:id="rId21"/>
  </p:notesMasterIdLst>
  <p:sldIdLst>
    <p:sldId id="256" r:id="rId2"/>
    <p:sldId id="286" r:id="rId3"/>
    <p:sldId id="296" r:id="rId4"/>
    <p:sldId id="287" r:id="rId5"/>
    <p:sldId id="288" r:id="rId6"/>
    <p:sldId id="289" r:id="rId7"/>
    <p:sldId id="291" r:id="rId8"/>
    <p:sldId id="265" r:id="rId9"/>
    <p:sldId id="290" r:id="rId10"/>
    <p:sldId id="269" r:id="rId11"/>
    <p:sldId id="271" r:id="rId12"/>
    <p:sldId id="272" r:id="rId13"/>
    <p:sldId id="275" r:id="rId14"/>
    <p:sldId id="276" r:id="rId15"/>
    <p:sldId id="293" r:id="rId16"/>
    <p:sldId id="292" r:id="rId17"/>
    <p:sldId id="294" r:id="rId18"/>
    <p:sldId id="295" r:id="rId19"/>
    <p:sldId id="284" r:id="rId20"/>
  </p:sldIdLst>
  <p:sldSz cx="9144000" cy="5143500" type="screen16x9"/>
  <p:notesSz cx="6858000" cy="9144000"/>
  <p:embeddedFontLst>
    <p:embeddedFont>
      <p:font typeface="Wingdings 3" panose="05040102010807070707" pitchFamily="18" charset="2"/>
      <p:regular r:id="rId22"/>
    </p:embeddedFont>
    <p:embeddedFont>
      <p:font typeface="Tahoma" panose="020B0604030504040204" pitchFamily="34" charset="0"/>
      <p:regular r:id="rId23"/>
      <p:bold r:id="rId24"/>
    </p:embeddedFont>
    <p:embeddedFont>
      <p:font typeface="Verdana" panose="020B0604030504040204" pitchFamily="34" charset="0"/>
      <p:regular r:id="rId25"/>
      <p:bold r:id="rId26"/>
      <p:italic r:id="rId27"/>
      <p:boldItalic r:id="rId28"/>
    </p:embeddedFont>
    <p:embeddedFont>
      <p:font typeface="Century Gothic" panose="020B0502020202020204" pitchFamily="34" charset="0"/>
      <p:regular r:id="rId29"/>
      <p:bold r:id="rId30"/>
      <p:italic r:id="rId31"/>
      <p:boldItalic r:id="rId32"/>
    </p:embeddedFont>
    <p:embeddedFont>
      <p:font typeface="Montserrat" panose="020B060402020202020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8" autoAdjust="0"/>
    <p:restoredTop sz="95332" autoAdjust="0"/>
  </p:normalViewPr>
  <p:slideViewPr>
    <p:cSldViewPr snapToGrid="0">
      <p:cViewPr varScale="1">
        <p:scale>
          <a:sx n="111" d="100"/>
          <a:sy n="111" d="100"/>
        </p:scale>
        <p:origin x="691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jfif>
</file>

<file path=ppt/media/image15.jfif>
</file>

<file path=ppt/media/image16.jfif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4.png>
</file>

<file path=ppt/media/image5.png>
</file>

<file path=ppt/media/image6.jpeg>
</file>

<file path=ppt/media/image7.jfif>
</file>

<file path=ppt/media/image8.jf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592557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4704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2947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377814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82734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685696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75614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47607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25700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90550" y="507237"/>
            <a:ext cx="8362899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4690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005988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87215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15730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31524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09821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846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347456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62275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3830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fif"/><Relationship Id="rId4" Type="http://schemas.openxmlformats.org/officeDocument/2006/relationships/image" Target="../media/image7.jf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fif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fi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fif"/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f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315750" y="158129"/>
            <a:ext cx="8512500" cy="4310743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4200" b="1" dirty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en-GB" sz="4200" b="1" dirty="0" smtClean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        </a:t>
            </a:r>
            <a:br>
              <a:rPr lang="en-GB" sz="4200" b="1" dirty="0" smtClean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4200" b="1" dirty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en-GB" sz="4200" b="1" dirty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4200" b="1" dirty="0" smtClean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en-GB" sz="4200" b="1" dirty="0" smtClean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4200" b="1" dirty="0" smtClean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          Capstone </a:t>
            </a:r>
            <a:r>
              <a:rPr lang="en-GB" sz="4200" b="1" dirty="0" smtClean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Project-4</a:t>
            </a:r>
            <a:endParaRPr sz="4200" b="1" dirty="0" smtClean="0"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ctr">
              <a:spcBef>
                <a:spcPts val="0"/>
              </a:spcBef>
              <a:buSzPts val="5200"/>
            </a:pPr>
            <a:r>
              <a:rPr lang="en-US" sz="32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Book  Recommendation </a:t>
            </a:r>
            <a:r>
              <a:rPr lang="en-US" sz="3200" b="1" dirty="0" err="1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sytem</a:t>
            </a:r>
            <a:r>
              <a:rPr lang="en-GB" sz="32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en-GB" sz="32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32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by </a:t>
            </a:r>
            <a:br>
              <a:rPr lang="en-GB" sz="32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32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Ashveen Kumar Verma</a:t>
            </a:r>
            <a:br>
              <a:rPr lang="en-GB" sz="32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32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(Self)</a:t>
            </a:r>
            <a:endParaRPr sz="3200" b="1" dirty="0" smtClean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 sz="3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 sz="1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 sz="1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01" t="12689" r="23842" b="34919"/>
          <a:stretch/>
        </p:blipFill>
        <p:spPr>
          <a:xfrm>
            <a:off x="7114309" y="2757055"/>
            <a:ext cx="1503219" cy="184800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420" y="238990"/>
            <a:ext cx="356436" cy="35643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15" y="2861981"/>
            <a:ext cx="2280416" cy="151751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solidFill>
                  <a:srgbClr val="FFFF00"/>
                </a:solidFill>
              </a:rPr>
              <a:t>Exploratory Data Analysis(EDA)</a:t>
            </a:r>
            <a:endParaRPr lang="en-IN" b="1" dirty="0">
              <a:solidFill>
                <a:srgbClr val="FFFF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4798" y="275007"/>
            <a:ext cx="356436" cy="356436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2720" y="989860"/>
            <a:ext cx="6755406" cy="369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49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4" y="94343"/>
            <a:ext cx="7053542" cy="616857"/>
          </a:xfrm>
        </p:spPr>
        <p:txBody>
          <a:bodyPr/>
          <a:lstStyle/>
          <a:p>
            <a:r>
              <a:rPr lang="en-IN" b="1" dirty="0">
                <a:solidFill>
                  <a:srgbClr val="FFFF00"/>
                </a:solidFill>
              </a:rPr>
              <a:t>Exploratory Data Analysis(EDA)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" y="3650511"/>
            <a:ext cx="6208294" cy="1389322"/>
          </a:xfrm>
        </p:spPr>
        <p:txBody>
          <a:bodyPr>
            <a:normAutofit/>
          </a:bodyPr>
          <a:lstStyle/>
          <a:p>
            <a:r>
              <a:rPr lang="en-IN" dirty="0" smtClean="0"/>
              <a:t>Conclusion:- </a:t>
            </a:r>
          </a:p>
          <a:p>
            <a:r>
              <a:rPr lang="en-IN" dirty="0" smtClean="0"/>
              <a:t>The graph shows </a:t>
            </a:r>
            <a:r>
              <a:rPr lang="en-IN" dirty="0" smtClean="0"/>
              <a:t>maximum no. of users are not giving rating to the book they just read it only</a:t>
            </a:r>
            <a:endParaRPr lang="en-IN" dirty="0" smtClean="0"/>
          </a:p>
          <a:p>
            <a:r>
              <a:rPr lang="en-IN" dirty="0" smtClean="0"/>
              <a:t>Very less no. of user has given 1 star to book 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9591" y="285290"/>
            <a:ext cx="356436" cy="356436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14117" y="711200"/>
            <a:ext cx="5494177" cy="2939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7150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72572"/>
            <a:ext cx="7334926" cy="609600"/>
          </a:xfrm>
        </p:spPr>
        <p:txBody>
          <a:bodyPr/>
          <a:lstStyle/>
          <a:p>
            <a:r>
              <a:rPr lang="en-IN" b="1" dirty="0">
                <a:solidFill>
                  <a:srgbClr val="FFFF00"/>
                </a:solidFill>
              </a:rPr>
              <a:t>Exploratory Data Analysis(EDA)</a:t>
            </a: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678" y="199154"/>
            <a:ext cx="356436" cy="356436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39404" y="808644"/>
            <a:ext cx="3921125" cy="281298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N" dirty="0" smtClean="0"/>
              <a:t>Conclusion </a:t>
            </a:r>
          </a:p>
          <a:p>
            <a:r>
              <a:rPr lang="en-IN" dirty="0" smtClean="0"/>
              <a:t>From graph we can conclude tha</a:t>
            </a:r>
            <a:r>
              <a:rPr lang="en-IN" dirty="0" smtClean="0"/>
              <a:t>t book whose rating is 8 has </a:t>
            </a:r>
            <a:r>
              <a:rPr lang="en-IN" dirty="0" err="1" smtClean="0"/>
              <a:t>highiest</a:t>
            </a:r>
            <a:r>
              <a:rPr lang="en-IN" dirty="0" smtClean="0"/>
              <a:t> no. of users</a:t>
            </a:r>
            <a:endParaRPr lang="en-IN" dirty="0" smtClean="0"/>
          </a:p>
          <a:p>
            <a:r>
              <a:rPr lang="en-IN" dirty="0" smtClean="0"/>
              <a:t>Book has rating 1 has lowest no. of users 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82172"/>
            <a:ext cx="4240870" cy="323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8196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654691"/>
          </a:xfrm>
        </p:spPr>
        <p:txBody>
          <a:bodyPr/>
          <a:lstStyle/>
          <a:p>
            <a:r>
              <a:rPr lang="en-IN" b="1" dirty="0" smtClean="0">
                <a:solidFill>
                  <a:srgbClr val="FFFF00"/>
                </a:solidFill>
              </a:rPr>
              <a:t>Making </a:t>
            </a:r>
            <a:r>
              <a:rPr lang="en-IN" b="1" dirty="0">
                <a:solidFill>
                  <a:srgbClr val="FFFF00"/>
                </a:solidFill>
              </a:rPr>
              <a:t>R</a:t>
            </a:r>
            <a:r>
              <a:rPr lang="en-IN" b="1" dirty="0" smtClean="0">
                <a:solidFill>
                  <a:srgbClr val="FFFF00"/>
                </a:solidFill>
              </a:rPr>
              <a:t>ecommendation </a:t>
            </a:r>
            <a:r>
              <a:rPr lang="en-IN" b="1" dirty="0">
                <a:solidFill>
                  <a:srgbClr val="FFFF00"/>
                </a:solidFill>
              </a:rPr>
              <a:t>S</a:t>
            </a:r>
            <a:r>
              <a:rPr lang="en-IN" b="1" dirty="0" smtClean="0">
                <a:solidFill>
                  <a:srgbClr val="FFFF00"/>
                </a:solidFill>
              </a:rPr>
              <a:t>ystem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67074" y="3418114"/>
            <a:ext cx="1670669" cy="1367017"/>
          </a:xfrm>
        </p:spPr>
        <p:txBody>
          <a:bodyPr>
            <a:normAutofit fontScale="70000" lnSpcReduction="20000"/>
          </a:bodyPr>
          <a:lstStyle/>
          <a:p>
            <a:endParaRPr lang="en-IN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769" y="247507"/>
            <a:ext cx="356436" cy="35643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4489498"/>
            <a:ext cx="3297254" cy="202756"/>
          </a:xfrm>
        </p:spPr>
        <p:txBody>
          <a:bodyPr>
            <a:normAutofit fontScale="70000" lnSpcReduction="20000"/>
          </a:bodyPr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52" y="893773"/>
            <a:ext cx="8896995" cy="342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264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676462"/>
          </a:xfrm>
        </p:spPr>
        <p:txBody>
          <a:bodyPr/>
          <a:lstStyle/>
          <a:p>
            <a:r>
              <a:rPr lang="en-IN" b="1" dirty="0" err="1" smtClean="0">
                <a:solidFill>
                  <a:srgbClr val="FFFF00"/>
                </a:solidFill>
              </a:rPr>
              <a:t>Recommendtion</a:t>
            </a:r>
            <a:r>
              <a:rPr lang="en-IN" b="1" dirty="0" smtClean="0">
                <a:solidFill>
                  <a:srgbClr val="FFFF00"/>
                </a:solidFill>
              </a:rPr>
              <a:t> system testing 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370" y="240632"/>
            <a:ext cx="356436" cy="35643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5864534" y="1542069"/>
            <a:ext cx="2928831" cy="3150184"/>
          </a:xfrm>
        </p:spPr>
        <p:txBody>
          <a:bodyPr/>
          <a:lstStyle/>
          <a:p>
            <a:r>
              <a:rPr lang="en-IN" dirty="0" smtClean="0"/>
              <a:t>Conclusion </a:t>
            </a:r>
          </a:p>
          <a:p>
            <a:r>
              <a:rPr lang="en-IN" dirty="0" smtClean="0"/>
              <a:t>From the picture it is clear we successfully made book recommendation system and its recommending 5 output book  wi</a:t>
            </a:r>
            <a:r>
              <a:rPr lang="en-IN" dirty="0" smtClean="0"/>
              <a:t>th k-nearest point</a:t>
            </a:r>
            <a:r>
              <a:rPr lang="en-IN" dirty="0" smtClean="0"/>
              <a:t>.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47507" y="1148156"/>
            <a:ext cx="4929509" cy="305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4840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507237"/>
            <a:ext cx="765937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60" dirty="0"/>
              <a:t>Collaborative</a:t>
            </a:r>
            <a:r>
              <a:rPr sz="2800" spc="-30" dirty="0"/>
              <a:t> </a:t>
            </a:r>
            <a:r>
              <a:rPr sz="2800" dirty="0"/>
              <a:t>Filtering-(Item-Item</a:t>
            </a:r>
            <a:r>
              <a:rPr sz="2800" spc="-10" dirty="0"/>
              <a:t> </a:t>
            </a:r>
            <a:r>
              <a:rPr sz="2800" spc="40" dirty="0"/>
              <a:t>based)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390550" y="1190371"/>
            <a:ext cx="5220335" cy="11144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10" dirty="0">
                <a:latin typeface="Tahoma"/>
                <a:cs typeface="Tahoma"/>
              </a:rPr>
              <a:t>3.)Collaborative</a:t>
            </a:r>
            <a:r>
              <a:rPr sz="1800" b="1" spc="-20" dirty="0">
                <a:latin typeface="Tahoma"/>
                <a:cs typeface="Tahoma"/>
              </a:rPr>
              <a:t> </a:t>
            </a:r>
            <a:r>
              <a:rPr sz="1800" b="1" dirty="0">
                <a:latin typeface="Tahoma"/>
                <a:cs typeface="Tahoma"/>
              </a:rPr>
              <a:t>Filtering-(Item-Item</a:t>
            </a:r>
            <a:r>
              <a:rPr sz="1800" b="1" spc="5" dirty="0">
                <a:latin typeface="Tahoma"/>
                <a:cs typeface="Tahoma"/>
              </a:rPr>
              <a:t> </a:t>
            </a:r>
            <a:r>
              <a:rPr sz="1800" b="1" spc="25" dirty="0">
                <a:latin typeface="Tahoma"/>
                <a:cs typeface="Tahoma"/>
              </a:rPr>
              <a:t>based)</a:t>
            </a:r>
            <a:endParaRPr sz="18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300" dirty="0">
              <a:latin typeface="Tahoma"/>
              <a:cs typeface="Tahoma"/>
            </a:endParaRPr>
          </a:p>
          <a:p>
            <a:pPr marL="469900" indent="-317500">
              <a:lnSpc>
                <a:spcPct val="100000"/>
              </a:lnSpc>
              <a:buFont typeface="Times New Roman"/>
              <a:buChar char="●"/>
              <a:tabLst>
                <a:tab pos="469265" algn="l"/>
                <a:tab pos="469900" algn="l"/>
              </a:tabLst>
            </a:pPr>
            <a:r>
              <a:rPr sz="1400" spc="30" dirty="0">
                <a:latin typeface="Verdana"/>
                <a:cs typeface="Verdana"/>
              </a:rPr>
              <a:t>C</a:t>
            </a:r>
            <a:r>
              <a:rPr sz="1400" spc="15" dirty="0">
                <a:latin typeface="Verdana"/>
                <a:cs typeface="Verdana"/>
              </a:rPr>
              <a:t>o</a:t>
            </a:r>
            <a:r>
              <a:rPr sz="1400" spc="-35" dirty="0">
                <a:latin typeface="Verdana"/>
                <a:cs typeface="Verdana"/>
              </a:rPr>
              <a:t>s</a:t>
            </a:r>
            <a:r>
              <a:rPr sz="1400" spc="-30" dirty="0">
                <a:latin typeface="Verdana"/>
                <a:cs typeface="Verdana"/>
              </a:rPr>
              <a:t>i</a:t>
            </a:r>
            <a:r>
              <a:rPr sz="1400" spc="35" dirty="0">
                <a:latin typeface="Verdana"/>
                <a:cs typeface="Verdana"/>
              </a:rPr>
              <a:t>ne</a:t>
            </a:r>
            <a:r>
              <a:rPr sz="1400" spc="-125" dirty="0">
                <a:latin typeface="Verdana"/>
                <a:cs typeface="Verdana"/>
              </a:rPr>
              <a:t> </a:t>
            </a:r>
            <a:r>
              <a:rPr sz="1400" spc="-75" dirty="0">
                <a:latin typeface="Verdana"/>
                <a:cs typeface="Verdana"/>
              </a:rPr>
              <a:t>S</a:t>
            </a:r>
            <a:r>
              <a:rPr sz="1400" spc="-40" dirty="0">
                <a:latin typeface="Verdana"/>
                <a:cs typeface="Verdana"/>
              </a:rPr>
              <a:t>i</a:t>
            </a:r>
            <a:r>
              <a:rPr sz="1400" spc="90" dirty="0">
                <a:latin typeface="Verdana"/>
                <a:cs typeface="Verdana"/>
              </a:rPr>
              <a:t>m</a:t>
            </a:r>
            <a:r>
              <a:rPr sz="1400" spc="15" dirty="0">
                <a:latin typeface="Verdana"/>
                <a:cs typeface="Verdana"/>
              </a:rPr>
              <a:t>i</a:t>
            </a:r>
            <a:r>
              <a:rPr sz="1400" spc="-20" dirty="0">
                <a:latin typeface="Verdana"/>
                <a:cs typeface="Verdana"/>
              </a:rPr>
              <a:t>l</a:t>
            </a:r>
            <a:r>
              <a:rPr sz="1400" spc="-25" dirty="0">
                <a:latin typeface="Verdana"/>
                <a:cs typeface="Verdana"/>
              </a:rPr>
              <a:t>ari</a:t>
            </a:r>
            <a:r>
              <a:rPr sz="1400" spc="15" dirty="0">
                <a:latin typeface="Verdana"/>
                <a:cs typeface="Verdana"/>
              </a:rPr>
              <a:t>t</a:t>
            </a:r>
            <a:r>
              <a:rPr sz="1400" spc="-70" dirty="0">
                <a:latin typeface="Verdana"/>
                <a:cs typeface="Verdana"/>
              </a:rPr>
              <a:t>y</a:t>
            </a:r>
            <a:endParaRPr sz="1400" dirty="0">
              <a:latin typeface="Verdana"/>
              <a:cs typeface="Verdana"/>
            </a:endParaRPr>
          </a:p>
          <a:p>
            <a:pPr marL="469900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469265" algn="l"/>
                <a:tab pos="469900" algn="l"/>
              </a:tabLst>
            </a:pPr>
            <a:r>
              <a:rPr sz="1400" spc="15" dirty="0">
                <a:latin typeface="Verdana"/>
                <a:cs typeface="Verdana"/>
              </a:rPr>
              <a:t>Near</a:t>
            </a:r>
            <a:r>
              <a:rPr sz="1400" spc="20" dirty="0">
                <a:latin typeface="Verdana"/>
                <a:cs typeface="Verdana"/>
              </a:rPr>
              <a:t>e</a:t>
            </a:r>
            <a:r>
              <a:rPr sz="1400" spc="-15" dirty="0">
                <a:latin typeface="Verdana"/>
                <a:cs typeface="Verdana"/>
              </a:rPr>
              <a:t>st</a:t>
            </a:r>
            <a:r>
              <a:rPr sz="1400" spc="-155" dirty="0">
                <a:latin typeface="Verdana"/>
                <a:cs typeface="Verdana"/>
              </a:rPr>
              <a:t> </a:t>
            </a:r>
            <a:r>
              <a:rPr sz="1400" spc="45" dirty="0">
                <a:latin typeface="Verdana"/>
                <a:cs typeface="Verdana"/>
              </a:rPr>
              <a:t>Nei</a:t>
            </a:r>
            <a:r>
              <a:rPr sz="1400" spc="40" dirty="0">
                <a:latin typeface="Verdana"/>
                <a:cs typeface="Verdana"/>
              </a:rPr>
              <a:t>g</a:t>
            </a:r>
            <a:r>
              <a:rPr sz="1400" spc="70" dirty="0">
                <a:latin typeface="Verdana"/>
                <a:cs typeface="Verdana"/>
              </a:rPr>
              <a:t>h</a:t>
            </a:r>
            <a:r>
              <a:rPr sz="1400" spc="60" dirty="0">
                <a:latin typeface="Verdana"/>
                <a:cs typeface="Verdana"/>
              </a:rPr>
              <a:t>b</a:t>
            </a:r>
            <a:r>
              <a:rPr sz="1400" spc="25" dirty="0">
                <a:latin typeface="Verdana"/>
                <a:cs typeface="Verdana"/>
              </a:rPr>
              <a:t>o</a:t>
            </a:r>
            <a:r>
              <a:rPr sz="1400" spc="10" dirty="0">
                <a:latin typeface="Verdana"/>
                <a:cs typeface="Verdana"/>
              </a:rPr>
              <a:t>ur</a:t>
            </a:r>
            <a:endParaRPr sz="1400" dirty="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29639" y="2414016"/>
            <a:ext cx="6521196" cy="225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47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0550" y="507237"/>
            <a:ext cx="314198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65" dirty="0">
                <a:solidFill>
                  <a:srgbClr val="CC0000"/>
                </a:solidFill>
                <a:latin typeface="Tahoma"/>
                <a:cs typeface="Tahoma"/>
              </a:rPr>
              <a:t>Different</a:t>
            </a:r>
            <a:r>
              <a:rPr sz="2800" b="1" spc="-80" dirty="0">
                <a:solidFill>
                  <a:srgbClr val="CC0000"/>
                </a:solidFill>
                <a:latin typeface="Tahoma"/>
                <a:cs typeface="Tahoma"/>
              </a:rPr>
              <a:t> </a:t>
            </a:r>
            <a:r>
              <a:rPr sz="2800" b="1" spc="95" dirty="0">
                <a:solidFill>
                  <a:srgbClr val="CC0000"/>
                </a:solidFill>
                <a:latin typeface="Tahoma"/>
                <a:cs typeface="Tahoma"/>
              </a:rPr>
              <a:t>Models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0550" y="1351610"/>
            <a:ext cx="3469004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Test</a:t>
            </a:r>
            <a:r>
              <a:rPr sz="1800" b="1" spc="-1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set: actual </a:t>
            </a:r>
            <a:r>
              <a:rPr sz="1800" b="1" dirty="0">
                <a:latin typeface="Arial"/>
                <a:cs typeface="Arial"/>
              </a:rPr>
              <a:t>top</a:t>
            </a:r>
            <a:r>
              <a:rPr sz="1800" b="1" spc="-1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rated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books</a:t>
            </a:r>
            <a:endParaRPr sz="1800" dirty="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2420" y="2072652"/>
            <a:ext cx="8295132" cy="249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6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508761"/>
            <a:ext cx="209931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155" dirty="0"/>
              <a:t>Con</a:t>
            </a:r>
            <a:r>
              <a:rPr sz="2800" spc="130" dirty="0"/>
              <a:t>c</a:t>
            </a:r>
            <a:r>
              <a:rPr sz="2800" spc="65" dirty="0"/>
              <a:t>lusion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390550" y="1195000"/>
            <a:ext cx="8366125" cy="3044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 algn="just">
              <a:lnSpc>
                <a:spcPct val="115100"/>
              </a:lnSpc>
              <a:spcBef>
                <a:spcPts val="100"/>
              </a:spcBef>
              <a:buClr>
                <a:srgbClr val="F5FCFF"/>
              </a:buClr>
              <a:buSzPct val="50000"/>
              <a:buFont typeface="Arial MT"/>
              <a:buChar char="•"/>
              <a:tabLst>
                <a:tab pos="355600" algn="l"/>
              </a:tabLst>
            </a:pP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34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recommendation</a:t>
            </a:r>
            <a:r>
              <a:rPr sz="2000" spc="35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system</a:t>
            </a:r>
            <a:r>
              <a:rPr sz="2000" spc="32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helps</a:t>
            </a:r>
            <a:r>
              <a:rPr sz="2000" spc="34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an</a:t>
            </a:r>
            <a:r>
              <a:rPr sz="2000" spc="34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organization</a:t>
            </a:r>
            <a:r>
              <a:rPr sz="2000" spc="35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to</a:t>
            </a:r>
            <a:r>
              <a:rPr sz="2000" spc="34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create</a:t>
            </a:r>
            <a:r>
              <a:rPr sz="2000" spc="34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loyal</a:t>
            </a:r>
            <a:r>
              <a:rPr sz="2000" spc="34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customers. </a:t>
            </a:r>
            <a:r>
              <a:rPr sz="2000" spc="-49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 </a:t>
            </a:r>
            <a:r>
              <a:rPr sz="2000" spc="-5" dirty="0">
                <a:latin typeface="Times New Roman"/>
                <a:cs typeface="Times New Roman"/>
              </a:rPr>
              <a:t>recommendation </a:t>
            </a:r>
            <a:r>
              <a:rPr sz="2000" dirty="0">
                <a:latin typeface="Times New Roman"/>
                <a:cs typeface="Times New Roman"/>
              </a:rPr>
              <a:t>system </a:t>
            </a:r>
            <a:r>
              <a:rPr sz="2000" spc="-5" dirty="0">
                <a:latin typeface="Times New Roman"/>
                <a:cs typeface="Times New Roman"/>
              </a:rPr>
              <a:t>today are very powerful </a:t>
            </a:r>
            <a:r>
              <a:rPr sz="2000" dirty="0">
                <a:latin typeface="Times New Roman"/>
                <a:cs typeface="Times New Roman"/>
              </a:rPr>
              <a:t>that </a:t>
            </a:r>
            <a:r>
              <a:rPr sz="2000" spc="-5" dirty="0">
                <a:latin typeface="Times New Roman"/>
                <a:cs typeface="Times New Roman"/>
              </a:rPr>
              <a:t>they can </a:t>
            </a:r>
            <a:r>
              <a:rPr sz="2000" dirty="0">
                <a:latin typeface="Times New Roman"/>
                <a:cs typeface="Times New Roman"/>
              </a:rPr>
              <a:t>handle the 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new </a:t>
            </a:r>
            <a:r>
              <a:rPr sz="2000" spc="-5" dirty="0">
                <a:latin typeface="Times New Roman"/>
                <a:cs typeface="Times New Roman"/>
              </a:rPr>
              <a:t>customer too who has visited the site for the first </a:t>
            </a:r>
            <a:r>
              <a:rPr sz="2000" spc="-10" dirty="0">
                <a:latin typeface="Times New Roman"/>
                <a:cs typeface="Times New Roman"/>
              </a:rPr>
              <a:t>time. </a:t>
            </a:r>
            <a:r>
              <a:rPr sz="2000" dirty="0">
                <a:latin typeface="Times New Roman"/>
                <a:cs typeface="Times New Roman"/>
              </a:rPr>
              <a:t>They </a:t>
            </a:r>
            <a:r>
              <a:rPr sz="2000" spc="-5" dirty="0">
                <a:latin typeface="Times New Roman"/>
                <a:cs typeface="Times New Roman"/>
              </a:rPr>
              <a:t>recommend </a:t>
            </a:r>
            <a:r>
              <a:rPr sz="2000" dirty="0">
                <a:latin typeface="Times New Roman"/>
                <a:cs typeface="Times New Roman"/>
              </a:rPr>
              <a:t> the </a:t>
            </a:r>
            <a:r>
              <a:rPr sz="2000" spc="-5" dirty="0">
                <a:latin typeface="Times New Roman"/>
                <a:cs typeface="Times New Roman"/>
              </a:rPr>
              <a:t>products </a:t>
            </a:r>
            <a:r>
              <a:rPr sz="2000" dirty="0">
                <a:latin typeface="Times New Roman"/>
                <a:cs typeface="Times New Roman"/>
              </a:rPr>
              <a:t>which are </a:t>
            </a:r>
            <a:r>
              <a:rPr sz="2000" spc="-5" dirty="0">
                <a:latin typeface="Times New Roman"/>
                <a:cs typeface="Times New Roman"/>
              </a:rPr>
              <a:t>currently trending </a:t>
            </a:r>
            <a:r>
              <a:rPr sz="2000" spc="5" dirty="0">
                <a:latin typeface="Times New Roman"/>
                <a:cs typeface="Times New Roman"/>
              </a:rPr>
              <a:t>or </a:t>
            </a:r>
            <a:r>
              <a:rPr sz="2000" spc="-5" dirty="0">
                <a:latin typeface="Times New Roman"/>
                <a:cs typeface="Times New Roman"/>
              </a:rPr>
              <a:t>highly rated </a:t>
            </a:r>
            <a:r>
              <a:rPr sz="2000" spc="-10" dirty="0">
                <a:latin typeface="Times New Roman"/>
                <a:cs typeface="Times New Roman"/>
              </a:rPr>
              <a:t>and </a:t>
            </a:r>
            <a:r>
              <a:rPr sz="2000" dirty="0">
                <a:latin typeface="Times New Roman"/>
                <a:cs typeface="Times New Roman"/>
              </a:rPr>
              <a:t>they </a:t>
            </a:r>
            <a:r>
              <a:rPr sz="2000" spc="-5" dirty="0">
                <a:latin typeface="Times New Roman"/>
                <a:cs typeface="Times New Roman"/>
              </a:rPr>
              <a:t>can </a:t>
            </a:r>
            <a:r>
              <a:rPr sz="2000" spc="-10" dirty="0">
                <a:latin typeface="Times New Roman"/>
                <a:cs typeface="Times New Roman"/>
              </a:rPr>
              <a:t>also </a:t>
            </a:r>
            <a:r>
              <a:rPr sz="2000" spc="-5" dirty="0">
                <a:latin typeface="Times New Roman"/>
                <a:cs typeface="Times New Roman"/>
              </a:rPr>
              <a:t> recommend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products</a:t>
            </a:r>
            <a:r>
              <a:rPr sz="2000" spc="-4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which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bring</a:t>
            </a:r>
            <a:r>
              <a:rPr sz="2000" spc="-25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maximum</a:t>
            </a:r>
            <a:r>
              <a:rPr sz="2000" spc="10" dirty="0">
                <a:latin typeface="Times New Roman"/>
                <a:cs typeface="Times New Roman"/>
              </a:rPr>
              <a:t> </a:t>
            </a:r>
            <a:r>
              <a:rPr sz="2000" spc="20" dirty="0">
                <a:latin typeface="Times New Roman"/>
                <a:cs typeface="Times New Roman"/>
              </a:rPr>
              <a:t>profitto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company.</a:t>
            </a:r>
            <a:endParaRPr sz="2000" dirty="0">
              <a:latin typeface="Times New Roman"/>
              <a:cs typeface="Times New Roman"/>
            </a:endParaRPr>
          </a:p>
          <a:p>
            <a:pPr marL="127000" marR="252095">
              <a:lnSpc>
                <a:spcPct val="114999"/>
              </a:lnSpc>
              <a:spcBef>
                <a:spcPts val="20"/>
              </a:spcBef>
            </a:pPr>
            <a:r>
              <a:rPr sz="1800" spc="-5" dirty="0">
                <a:solidFill>
                  <a:srgbClr val="F5FCFF"/>
                </a:solidFill>
                <a:latin typeface="Times New Roman"/>
                <a:cs typeface="Times New Roman"/>
              </a:rPr>
              <a:t>A</a:t>
            </a:r>
            <a:r>
              <a:rPr sz="1800" spc="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book</a:t>
            </a:r>
            <a:r>
              <a:rPr sz="1800" spc="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F5FCFF"/>
                </a:solidFill>
                <a:latin typeface="Times New Roman"/>
                <a:cs typeface="Times New Roman"/>
              </a:rPr>
              <a:t>recommendation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 system</a:t>
            </a:r>
            <a:r>
              <a:rPr sz="1800" spc="-20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F5FCFF"/>
                </a:solidFill>
                <a:latin typeface="Times New Roman"/>
                <a:cs typeface="Times New Roman"/>
              </a:rPr>
              <a:t>is</a:t>
            </a:r>
            <a:r>
              <a:rPr sz="1800" spc="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a</a:t>
            </a:r>
            <a:r>
              <a:rPr sz="1800" spc="10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spc="5" dirty="0">
                <a:solidFill>
                  <a:srgbClr val="F5FCFF"/>
                </a:solidFill>
                <a:latin typeface="Times New Roman"/>
                <a:cs typeface="Times New Roman"/>
              </a:rPr>
              <a:t>type</a:t>
            </a:r>
            <a:r>
              <a:rPr sz="1800" spc="-2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of</a:t>
            </a:r>
            <a:r>
              <a:rPr sz="1800" spc="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F5FCFF"/>
                </a:solidFill>
                <a:latin typeface="Times New Roman"/>
                <a:cs typeface="Times New Roman"/>
              </a:rPr>
              <a:t>recommendation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system</a:t>
            </a:r>
            <a:r>
              <a:rPr sz="1800" spc="-1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where</a:t>
            </a:r>
            <a:r>
              <a:rPr sz="1800" spc="10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F5FCFF"/>
                </a:solidFill>
                <a:latin typeface="Times New Roman"/>
                <a:cs typeface="Times New Roman"/>
              </a:rPr>
              <a:t>we</a:t>
            </a:r>
            <a:r>
              <a:rPr sz="1800" spc="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have</a:t>
            </a:r>
            <a:r>
              <a:rPr sz="1800" spc="10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to </a:t>
            </a:r>
            <a:r>
              <a:rPr sz="1800" spc="-434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F5FCFF"/>
                </a:solidFill>
                <a:latin typeface="Times New Roman"/>
                <a:cs typeface="Times New Roman"/>
              </a:rPr>
              <a:t>recommend similar </a:t>
            </a:r>
            <a:r>
              <a:rPr sz="1800" spc="5" dirty="0">
                <a:solidFill>
                  <a:srgbClr val="F5FCFF"/>
                </a:solidFill>
                <a:latin typeface="Times New Roman"/>
                <a:cs typeface="Times New Roman"/>
              </a:rPr>
              <a:t>type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of </a:t>
            </a:r>
            <a:r>
              <a:rPr sz="1800" spc="-5" dirty="0">
                <a:solidFill>
                  <a:srgbClr val="F5FCFF"/>
                </a:solidFill>
                <a:latin typeface="Times New Roman"/>
                <a:cs typeface="Times New Roman"/>
              </a:rPr>
              <a:t>books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to the reader based on </a:t>
            </a:r>
            <a:r>
              <a:rPr sz="1800" spc="-5" dirty="0">
                <a:solidFill>
                  <a:srgbClr val="F5FCFF"/>
                </a:solidFill>
                <a:latin typeface="Times New Roman"/>
                <a:cs typeface="Times New Roman"/>
              </a:rPr>
              <a:t>his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interest. The books </a:t>
            </a:r>
            <a:r>
              <a:rPr sz="1800" spc="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F5FCFF"/>
                </a:solidFill>
                <a:latin typeface="Times New Roman"/>
                <a:cs typeface="Times New Roman"/>
              </a:rPr>
              <a:t>recommendation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system is used by online </a:t>
            </a:r>
            <a:r>
              <a:rPr sz="1800" spc="-5" dirty="0">
                <a:solidFill>
                  <a:srgbClr val="F5FCFF"/>
                </a:solidFill>
                <a:latin typeface="Times New Roman"/>
                <a:cs typeface="Times New Roman"/>
              </a:rPr>
              <a:t>websites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which provide ebooks like google </a:t>
            </a:r>
            <a:r>
              <a:rPr sz="1800" spc="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spc="15" dirty="0">
                <a:solidFill>
                  <a:srgbClr val="F5FCFF"/>
                </a:solidFill>
                <a:latin typeface="Times New Roman"/>
                <a:cs typeface="Times New Roman"/>
              </a:rPr>
              <a:t>playbooks,</a:t>
            </a:r>
            <a:r>
              <a:rPr sz="1800" spc="-2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open</a:t>
            </a:r>
            <a:r>
              <a:rPr sz="1800" spc="-2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library,</a:t>
            </a:r>
            <a:r>
              <a:rPr sz="1800" spc="-4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good</a:t>
            </a:r>
            <a:r>
              <a:rPr sz="1800" spc="-10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Read’s,</a:t>
            </a:r>
            <a:r>
              <a:rPr sz="1800" spc="-25" dirty="0">
                <a:solidFill>
                  <a:srgbClr val="F5FC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5FCFF"/>
                </a:solidFill>
                <a:latin typeface="Times New Roman"/>
                <a:cs typeface="Times New Roman"/>
              </a:rPr>
              <a:t>etc</a:t>
            </a:r>
            <a:r>
              <a:rPr sz="1800" dirty="0">
                <a:solidFill>
                  <a:srgbClr val="F5FCFF"/>
                </a:solidFill>
                <a:latin typeface="Arial MT"/>
                <a:cs typeface="Arial MT"/>
              </a:rPr>
              <a:t>.</a:t>
            </a:r>
            <a:endParaRPr sz="1800" dirty="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1187771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2852" y="311911"/>
            <a:ext cx="25114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90" dirty="0"/>
              <a:t>Future</a:t>
            </a:r>
            <a:r>
              <a:rPr sz="2800" spc="-95" dirty="0"/>
              <a:t> </a:t>
            </a:r>
            <a:r>
              <a:rPr sz="2800" spc="110" dirty="0"/>
              <a:t>Scope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441756" y="1457553"/>
            <a:ext cx="8226425" cy="2141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9565" marR="5080" indent="-317500" algn="just">
              <a:lnSpc>
                <a:spcPct val="115100"/>
              </a:lnSpc>
              <a:spcBef>
                <a:spcPts val="100"/>
              </a:spcBef>
              <a:buFont typeface="Times New Roman"/>
              <a:buChar char="●"/>
              <a:tabLst>
                <a:tab pos="330200" algn="l"/>
              </a:tabLst>
            </a:pPr>
            <a:r>
              <a:rPr sz="1400" b="1" spc="35" dirty="0">
                <a:latin typeface="Tahoma"/>
                <a:cs typeface="Tahoma"/>
              </a:rPr>
              <a:t>Given </a:t>
            </a:r>
            <a:r>
              <a:rPr sz="1400" b="1" spc="55" dirty="0">
                <a:latin typeface="Tahoma"/>
                <a:cs typeface="Tahoma"/>
              </a:rPr>
              <a:t>more </a:t>
            </a:r>
            <a:r>
              <a:rPr sz="1400" b="1" spc="35" dirty="0">
                <a:latin typeface="Tahoma"/>
                <a:cs typeface="Tahoma"/>
              </a:rPr>
              <a:t>information </a:t>
            </a:r>
            <a:r>
              <a:rPr sz="1400" b="1" spc="45" dirty="0">
                <a:latin typeface="Tahoma"/>
                <a:cs typeface="Tahoma"/>
              </a:rPr>
              <a:t>regarding </a:t>
            </a:r>
            <a:r>
              <a:rPr sz="1400" b="1" spc="50" dirty="0">
                <a:latin typeface="Tahoma"/>
                <a:cs typeface="Tahoma"/>
              </a:rPr>
              <a:t>the </a:t>
            </a:r>
            <a:r>
              <a:rPr sz="1400" b="1" spc="55" dirty="0">
                <a:latin typeface="Tahoma"/>
                <a:cs typeface="Tahoma"/>
              </a:rPr>
              <a:t>books </a:t>
            </a:r>
            <a:r>
              <a:rPr sz="1400" b="1" spc="25" dirty="0">
                <a:latin typeface="Tahoma"/>
                <a:cs typeface="Tahoma"/>
              </a:rPr>
              <a:t>dataset, </a:t>
            </a:r>
            <a:r>
              <a:rPr sz="1400" b="1" spc="50" dirty="0">
                <a:latin typeface="Tahoma"/>
                <a:cs typeface="Tahoma"/>
              </a:rPr>
              <a:t>namely </a:t>
            </a:r>
            <a:r>
              <a:rPr sz="1400" b="1" spc="25" dirty="0">
                <a:latin typeface="Tahoma"/>
                <a:cs typeface="Tahoma"/>
              </a:rPr>
              <a:t>features </a:t>
            </a:r>
            <a:r>
              <a:rPr sz="1400" b="1" spc="30" dirty="0">
                <a:latin typeface="Tahoma"/>
                <a:cs typeface="Tahoma"/>
              </a:rPr>
              <a:t>like </a:t>
            </a:r>
            <a:r>
              <a:rPr sz="1400" b="1" spc="20" dirty="0">
                <a:latin typeface="Tahoma"/>
                <a:cs typeface="Tahoma"/>
              </a:rPr>
              <a:t>Genre, </a:t>
            </a:r>
            <a:r>
              <a:rPr sz="1400" b="1" spc="25" dirty="0">
                <a:latin typeface="Tahoma"/>
                <a:cs typeface="Tahoma"/>
              </a:rPr>
              <a:t> </a:t>
            </a:r>
            <a:r>
              <a:rPr sz="1400" b="1" spc="40" dirty="0">
                <a:latin typeface="Tahoma"/>
                <a:cs typeface="Tahoma"/>
              </a:rPr>
              <a:t>Description </a:t>
            </a:r>
            <a:r>
              <a:rPr sz="1400" b="1" spc="20" dirty="0">
                <a:latin typeface="Tahoma"/>
                <a:cs typeface="Tahoma"/>
              </a:rPr>
              <a:t>etc, </a:t>
            </a:r>
            <a:r>
              <a:rPr sz="1400" b="1" spc="60" dirty="0">
                <a:latin typeface="Tahoma"/>
                <a:cs typeface="Tahoma"/>
              </a:rPr>
              <a:t>we </a:t>
            </a:r>
            <a:r>
              <a:rPr sz="1400" b="1" spc="55" dirty="0">
                <a:latin typeface="Tahoma"/>
                <a:cs typeface="Tahoma"/>
              </a:rPr>
              <a:t>could </a:t>
            </a:r>
            <a:r>
              <a:rPr sz="1400" b="1" spc="60" dirty="0">
                <a:latin typeface="Tahoma"/>
                <a:cs typeface="Tahoma"/>
              </a:rPr>
              <a:t>implement </a:t>
            </a:r>
            <a:r>
              <a:rPr sz="1400" b="1" spc="25" dirty="0">
                <a:latin typeface="Tahoma"/>
                <a:cs typeface="Tahoma"/>
              </a:rPr>
              <a:t>a</a:t>
            </a:r>
            <a:r>
              <a:rPr sz="1400" b="1" spc="30" dirty="0">
                <a:latin typeface="Tahoma"/>
                <a:cs typeface="Tahoma"/>
              </a:rPr>
              <a:t> content-filtering </a:t>
            </a:r>
            <a:r>
              <a:rPr sz="1400" b="1" spc="50" dirty="0">
                <a:latin typeface="Tahoma"/>
                <a:cs typeface="Tahoma"/>
              </a:rPr>
              <a:t>based </a:t>
            </a:r>
            <a:r>
              <a:rPr sz="1400" b="1" spc="55" dirty="0">
                <a:latin typeface="Tahoma"/>
                <a:cs typeface="Tahoma"/>
              </a:rPr>
              <a:t>recommendation </a:t>
            </a:r>
            <a:r>
              <a:rPr sz="1400" b="1" spc="60" dirty="0">
                <a:latin typeface="Tahoma"/>
                <a:cs typeface="Tahoma"/>
              </a:rPr>
              <a:t> </a:t>
            </a:r>
            <a:r>
              <a:rPr sz="1400" b="1" spc="45" dirty="0">
                <a:latin typeface="Tahoma"/>
                <a:cs typeface="Tahoma"/>
              </a:rPr>
              <a:t>system</a:t>
            </a:r>
            <a:r>
              <a:rPr sz="1400" b="1" spc="50" dirty="0">
                <a:latin typeface="Tahoma"/>
                <a:cs typeface="Tahoma"/>
              </a:rPr>
              <a:t> </a:t>
            </a:r>
            <a:r>
              <a:rPr sz="1400" b="1" spc="55" dirty="0">
                <a:latin typeface="Tahoma"/>
                <a:cs typeface="Tahoma"/>
              </a:rPr>
              <a:t>and </a:t>
            </a:r>
            <a:r>
              <a:rPr sz="1400" b="1" spc="60" dirty="0">
                <a:latin typeface="Tahoma"/>
                <a:cs typeface="Tahoma"/>
              </a:rPr>
              <a:t>compare </a:t>
            </a:r>
            <a:r>
              <a:rPr sz="1400" b="1" spc="50" dirty="0">
                <a:latin typeface="Tahoma"/>
                <a:cs typeface="Tahoma"/>
              </a:rPr>
              <a:t>the</a:t>
            </a:r>
            <a:r>
              <a:rPr sz="1400" b="1" spc="55" dirty="0">
                <a:latin typeface="Tahoma"/>
                <a:cs typeface="Tahoma"/>
              </a:rPr>
              <a:t> </a:t>
            </a:r>
            <a:r>
              <a:rPr sz="1400" b="1" spc="20" dirty="0">
                <a:latin typeface="Tahoma"/>
                <a:cs typeface="Tahoma"/>
              </a:rPr>
              <a:t>results</a:t>
            </a:r>
            <a:r>
              <a:rPr sz="1400" b="1" spc="25" dirty="0">
                <a:latin typeface="Tahoma"/>
                <a:cs typeface="Tahoma"/>
              </a:rPr>
              <a:t> </a:t>
            </a:r>
            <a:r>
              <a:rPr sz="1400" b="1" spc="40" dirty="0">
                <a:latin typeface="Tahoma"/>
                <a:cs typeface="Tahoma"/>
              </a:rPr>
              <a:t>with</a:t>
            </a:r>
            <a:r>
              <a:rPr sz="1400" b="1" spc="45" dirty="0">
                <a:latin typeface="Tahoma"/>
                <a:cs typeface="Tahoma"/>
              </a:rPr>
              <a:t> </a:t>
            </a:r>
            <a:r>
              <a:rPr sz="1400" b="1" spc="50" dirty="0">
                <a:latin typeface="Tahoma"/>
                <a:cs typeface="Tahoma"/>
              </a:rPr>
              <a:t>the</a:t>
            </a:r>
            <a:r>
              <a:rPr sz="1400" b="1" spc="55" dirty="0">
                <a:latin typeface="Tahoma"/>
                <a:cs typeface="Tahoma"/>
              </a:rPr>
              <a:t> </a:t>
            </a:r>
            <a:r>
              <a:rPr sz="1400" b="1" spc="30" dirty="0">
                <a:latin typeface="Tahoma"/>
                <a:cs typeface="Tahoma"/>
              </a:rPr>
              <a:t>existing</a:t>
            </a:r>
            <a:r>
              <a:rPr sz="1400" b="1" spc="35" dirty="0">
                <a:latin typeface="Tahoma"/>
                <a:cs typeface="Tahoma"/>
              </a:rPr>
              <a:t> </a:t>
            </a:r>
            <a:r>
              <a:rPr sz="1400" b="1" spc="25" dirty="0">
                <a:latin typeface="Tahoma"/>
                <a:cs typeface="Tahoma"/>
              </a:rPr>
              <a:t>collaborative-filtering</a:t>
            </a:r>
            <a:r>
              <a:rPr sz="1400" b="1" spc="30" dirty="0">
                <a:latin typeface="Tahoma"/>
                <a:cs typeface="Tahoma"/>
              </a:rPr>
              <a:t> </a:t>
            </a:r>
            <a:r>
              <a:rPr sz="1400" b="1" spc="50" dirty="0">
                <a:latin typeface="Tahoma"/>
                <a:cs typeface="Tahoma"/>
              </a:rPr>
              <a:t>based </a:t>
            </a:r>
            <a:r>
              <a:rPr sz="1400" b="1" spc="55" dirty="0">
                <a:latin typeface="Tahoma"/>
                <a:cs typeface="Tahoma"/>
              </a:rPr>
              <a:t> </a:t>
            </a:r>
            <a:r>
              <a:rPr sz="1400" b="1" spc="30" dirty="0">
                <a:latin typeface="Tahoma"/>
                <a:cs typeface="Tahoma"/>
              </a:rPr>
              <a:t>system.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buClr>
                <a:srgbClr val="124F5C"/>
              </a:buClr>
              <a:buFont typeface="Times New Roman"/>
              <a:buChar char="●"/>
            </a:pPr>
            <a:endParaRPr sz="1700" dirty="0">
              <a:latin typeface="Tahoma"/>
              <a:cs typeface="Tahoma"/>
            </a:endParaRPr>
          </a:p>
          <a:p>
            <a:pPr marL="329565" marR="5080" indent="-317500" algn="just">
              <a:lnSpc>
                <a:spcPct val="114999"/>
              </a:lnSpc>
              <a:spcBef>
                <a:spcPts val="1080"/>
              </a:spcBef>
              <a:buFont typeface="Times New Roman"/>
              <a:buChar char="●"/>
              <a:tabLst>
                <a:tab pos="330200" algn="l"/>
              </a:tabLst>
            </a:pPr>
            <a:r>
              <a:rPr sz="1400" b="1" spc="120" dirty="0">
                <a:latin typeface="Tahoma"/>
                <a:cs typeface="Tahoma"/>
              </a:rPr>
              <a:t>We </a:t>
            </a:r>
            <a:r>
              <a:rPr sz="1400" b="1" spc="50" dirty="0">
                <a:latin typeface="Tahoma"/>
                <a:cs typeface="Tahoma"/>
              </a:rPr>
              <a:t>would </a:t>
            </a:r>
            <a:r>
              <a:rPr sz="1400" b="1" spc="30" dirty="0">
                <a:latin typeface="Tahoma"/>
                <a:cs typeface="Tahoma"/>
              </a:rPr>
              <a:t>like </a:t>
            </a:r>
            <a:r>
              <a:rPr sz="1400" b="1" spc="40" dirty="0">
                <a:latin typeface="Tahoma"/>
                <a:cs typeface="Tahoma"/>
              </a:rPr>
              <a:t>to </a:t>
            </a:r>
            <a:r>
              <a:rPr sz="1400" b="1" spc="30" dirty="0">
                <a:latin typeface="Tahoma"/>
                <a:cs typeface="Tahoma"/>
              </a:rPr>
              <a:t>explore </a:t>
            </a:r>
            <a:r>
              <a:rPr sz="1400" b="1" spc="25" dirty="0">
                <a:latin typeface="Tahoma"/>
                <a:cs typeface="Tahoma"/>
              </a:rPr>
              <a:t>various </a:t>
            </a:r>
            <a:r>
              <a:rPr sz="1400" b="1" spc="40" dirty="0">
                <a:latin typeface="Tahoma"/>
                <a:cs typeface="Tahoma"/>
              </a:rPr>
              <a:t>clustering </a:t>
            </a:r>
            <a:r>
              <a:rPr sz="1400" b="1" spc="45" dirty="0">
                <a:latin typeface="Tahoma"/>
                <a:cs typeface="Tahoma"/>
              </a:rPr>
              <a:t>approaches</a:t>
            </a:r>
            <a:r>
              <a:rPr sz="1400" b="1" spc="50" dirty="0">
                <a:latin typeface="Tahoma"/>
                <a:cs typeface="Tahoma"/>
              </a:rPr>
              <a:t> </a:t>
            </a:r>
            <a:r>
              <a:rPr sz="1400" b="1" spc="10" dirty="0">
                <a:latin typeface="Tahoma"/>
                <a:cs typeface="Tahoma"/>
              </a:rPr>
              <a:t>for </a:t>
            </a:r>
            <a:r>
              <a:rPr sz="1400" b="1" spc="40" dirty="0">
                <a:latin typeface="Tahoma"/>
                <a:cs typeface="Tahoma"/>
              </a:rPr>
              <a:t>clustering </a:t>
            </a:r>
            <a:r>
              <a:rPr sz="1400" b="1" spc="45" dirty="0">
                <a:latin typeface="Tahoma"/>
                <a:cs typeface="Tahoma"/>
              </a:rPr>
              <a:t>the </a:t>
            </a:r>
            <a:r>
              <a:rPr sz="1400" b="1" spc="25" dirty="0">
                <a:latin typeface="Tahoma"/>
                <a:cs typeface="Tahoma"/>
              </a:rPr>
              <a:t>users </a:t>
            </a:r>
            <a:r>
              <a:rPr sz="1400" b="1" spc="30" dirty="0">
                <a:latin typeface="Tahoma"/>
                <a:cs typeface="Tahoma"/>
              </a:rPr>
              <a:t> </a:t>
            </a:r>
            <a:r>
              <a:rPr sz="1400" b="1" spc="50" dirty="0">
                <a:latin typeface="Tahoma"/>
                <a:cs typeface="Tahoma"/>
              </a:rPr>
              <a:t>based </a:t>
            </a:r>
            <a:r>
              <a:rPr sz="1400" b="1" spc="60" dirty="0">
                <a:latin typeface="Tahoma"/>
                <a:cs typeface="Tahoma"/>
              </a:rPr>
              <a:t>on </a:t>
            </a:r>
            <a:r>
              <a:rPr sz="1400" b="1" spc="45" dirty="0">
                <a:latin typeface="Tahoma"/>
                <a:cs typeface="Tahoma"/>
              </a:rPr>
              <a:t>Age, </a:t>
            </a:r>
            <a:r>
              <a:rPr sz="1400" b="1" spc="40" dirty="0">
                <a:latin typeface="Tahoma"/>
                <a:cs typeface="Tahoma"/>
              </a:rPr>
              <a:t>Location </a:t>
            </a:r>
            <a:r>
              <a:rPr sz="1400" b="1" dirty="0">
                <a:latin typeface="Tahoma"/>
                <a:cs typeface="Tahoma"/>
              </a:rPr>
              <a:t>etc., </a:t>
            </a:r>
            <a:r>
              <a:rPr sz="1400" b="1" spc="55" dirty="0">
                <a:latin typeface="Tahoma"/>
                <a:cs typeface="Tahoma"/>
              </a:rPr>
              <a:t>and then </a:t>
            </a:r>
            <a:r>
              <a:rPr sz="1400" b="1" spc="60" dirty="0">
                <a:latin typeface="Tahoma"/>
                <a:cs typeface="Tahoma"/>
              </a:rPr>
              <a:t>implement </a:t>
            </a:r>
            <a:r>
              <a:rPr sz="1400" b="1" spc="40" dirty="0">
                <a:latin typeface="Tahoma"/>
                <a:cs typeface="Tahoma"/>
              </a:rPr>
              <a:t>voting </a:t>
            </a:r>
            <a:r>
              <a:rPr sz="1400" b="1" spc="35" dirty="0">
                <a:latin typeface="Tahoma"/>
                <a:cs typeface="Tahoma"/>
              </a:rPr>
              <a:t>algorithms </a:t>
            </a:r>
            <a:r>
              <a:rPr sz="1400" b="1" spc="30" dirty="0">
                <a:latin typeface="Tahoma"/>
                <a:cs typeface="Tahoma"/>
              </a:rPr>
              <a:t>to </a:t>
            </a:r>
            <a:r>
              <a:rPr sz="1400" b="1" spc="70" dirty="0">
                <a:latin typeface="Tahoma"/>
                <a:cs typeface="Tahoma"/>
              </a:rPr>
              <a:t>recommend </a:t>
            </a:r>
            <a:r>
              <a:rPr sz="1400" b="1" spc="75" dirty="0">
                <a:latin typeface="Tahoma"/>
                <a:cs typeface="Tahoma"/>
              </a:rPr>
              <a:t> </a:t>
            </a:r>
            <a:r>
              <a:rPr sz="1400" b="1" spc="45" dirty="0">
                <a:latin typeface="Tahoma"/>
                <a:cs typeface="Tahoma"/>
              </a:rPr>
              <a:t>items</a:t>
            </a:r>
            <a:r>
              <a:rPr sz="1400" b="1" spc="-25" dirty="0">
                <a:latin typeface="Tahoma"/>
                <a:cs typeface="Tahoma"/>
              </a:rPr>
              <a:t> </a:t>
            </a:r>
            <a:r>
              <a:rPr sz="1400" b="1" spc="40" dirty="0">
                <a:latin typeface="Tahoma"/>
                <a:cs typeface="Tahoma"/>
              </a:rPr>
              <a:t>to</a:t>
            </a:r>
            <a:r>
              <a:rPr sz="1400" b="1" spc="-25" dirty="0">
                <a:latin typeface="Tahoma"/>
                <a:cs typeface="Tahoma"/>
              </a:rPr>
              <a:t> </a:t>
            </a:r>
            <a:r>
              <a:rPr sz="1400" b="1" spc="50" dirty="0">
                <a:latin typeface="Tahoma"/>
                <a:cs typeface="Tahoma"/>
              </a:rPr>
              <a:t>the</a:t>
            </a:r>
            <a:r>
              <a:rPr sz="1400" b="1" spc="-15" dirty="0">
                <a:latin typeface="Tahoma"/>
                <a:cs typeface="Tahoma"/>
              </a:rPr>
              <a:t> </a:t>
            </a:r>
            <a:r>
              <a:rPr sz="1400" b="1" spc="35" dirty="0">
                <a:latin typeface="Tahoma"/>
                <a:cs typeface="Tahoma"/>
              </a:rPr>
              <a:t>user</a:t>
            </a:r>
            <a:r>
              <a:rPr sz="1400" b="1" spc="-20" dirty="0">
                <a:latin typeface="Tahoma"/>
                <a:cs typeface="Tahoma"/>
              </a:rPr>
              <a:t> </a:t>
            </a:r>
            <a:r>
              <a:rPr sz="1400" b="1" spc="65" dirty="0">
                <a:latin typeface="Tahoma"/>
                <a:cs typeface="Tahoma"/>
              </a:rPr>
              <a:t>depending</a:t>
            </a:r>
            <a:r>
              <a:rPr sz="1400" b="1" spc="-30" dirty="0">
                <a:latin typeface="Tahoma"/>
                <a:cs typeface="Tahoma"/>
              </a:rPr>
              <a:t> </a:t>
            </a:r>
            <a:r>
              <a:rPr sz="1400" b="1" spc="60" dirty="0">
                <a:latin typeface="Tahoma"/>
                <a:cs typeface="Tahoma"/>
              </a:rPr>
              <a:t>on</a:t>
            </a:r>
            <a:r>
              <a:rPr sz="1400" b="1" spc="-25" dirty="0">
                <a:latin typeface="Tahoma"/>
                <a:cs typeface="Tahoma"/>
              </a:rPr>
              <a:t> </a:t>
            </a:r>
            <a:r>
              <a:rPr sz="1400" b="1" spc="50" dirty="0">
                <a:latin typeface="Tahoma"/>
                <a:cs typeface="Tahoma"/>
              </a:rPr>
              <a:t>the</a:t>
            </a:r>
            <a:r>
              <a:rPr sz="1400" b="1" spc="-25" dirty="0">
                <a:latin typeface="Tahoma"/>
                <a:cs typeface="Tahoma"/>
              </a:rPr>
              <a:t> </a:t>
            </a:r>
            <a:r>
              <a:rPr sz="1400" b="1" spc="35" dirty="0">
                <a:latin typeface="Tahoma"/>
                <a:cs typeface="Tahoma"/>
              </a:rPr>
              <a:t>cluster</a:t>
            </a:r>
            <a:r>
              <a:rPr sz="1400" b="1" spc="-30" dirty="0">
                <a:latin typeface="Tahoma"/>
                <a:cs typeface="Tahoma"/>
              </a:rPr>
              <a:t> </a:t>
            </a:r>
            <a:r>
              <a:rPr sz="1400" b="1" spc="35" dirty="0">
                <a:latin typeface="Tahoma"/>
                <a:cs typeface="Tahoma"/>
              </a:rPr>
              <a:t>into</a:t>
            </a:r>
            <a:r>
              <a:rPr sz="1400" b="1" spc="-20" dirty="0">
                <a:latin typeface="Tahoma"/>
                <a:cs typeface="Tahoma"/>
              </a:rPr>
              <a:t> </a:t>
            </a:r>
            <a:r>
              <a:rPr sz="1400" b="1" spc="60" dirty="0">
                <a:latin typeface="Tahoma"/>
                <a:cs typeface="Tahoma"/>
              </a:rPr>
              <a:t>which</a:t>
            </a:r>
            <a:r>
              <a:rPr sz="1400" b="1" spc="-30" dirty="0">
                <a:latin typeface="Tahoma"/>
                <a:cs typeface="Tahoma"/>
              </a:rPr>
              <a:t> </a:t>
            </a:r>
            <a:r>
              <a:rPr sz="1400" b="1" spc="10" dirty="0">
                <a:latin typeface="Tahoma"/>
                <a:cs typeface="Tahoma"/>
              </a:rPr>
              <a:t>it</a:t>
            </a:r>
            <a:r>
              <a:rPr sz="1400" b="1" spc="-15" dirty="0">
                <a:latin typeface="Tahoma"/>
                <a:cs typeface="Tahoma"/>
              </a:rPr>
              <a:t> </a:t>
            </a:r>
            <a:r>
              <a:rPr sz="1400" b="1" spc="40" dirty="0">
                <a:latin typeface="Tahoma"/>
                <a:cs typeface="Tahoma"/>
              </a:rPr>
              <a:t>belongs.</a:t>
            </a:r>
            <a:endParaRPr sz="1400" dirty="0"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69604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95" y="880024"/>
            <a:ext cx="7308326" cy="371260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9503" y="281883"/>
            <a:ext cx="356436" cy="35643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316" y="3358838"/>
            <a:ext cx="1079405" cy="123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550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2057298"/>
          </a:xfrm>
        </p:spPr>
        <p:txBody>
          <a:bodyPr/>
          <a:lstStyle/>
          <a:p>
            <a:r>
              <a:rPr lang="en-IN" b="1" i="1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ASHVEEN KUMAR VERMA</a:t>
            </a:r>
            <a:endParaRPr lang="en-IN" b="1" i="1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635" y="15870"/>
            <a:ext cx="877525" cy="1118289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47109" y="810491"/>
            <a:ext cx="4691017" cy="3881762"/>
          </a:xfrm>
        </p:spPr>
        <p:txBody>
          <a:bodyPr/>
          <a:lstStyle/>
          <a:p>
            <a:r>
              <a:rPr lang="en-IN" dirty="0" smtClean="0"/>
              <a:t>Live in </a:t>
            </a:r>
            <a:r>
              <a:rPr lang="en-IN" dirty="0" err="1" smtClean="0"/>
              <a:t>Dhanbad</a:t>
            </a:r>
            <a:r>
              <a:rPr lang="en-IN" dirty="0"/>
              <a:t> </a:t>
            </a:r>
            <a:r>
              <a:rPr lang="en-IN" dirty="0" smtClean="0"/>
              <a:t>Jharkhand</a:t>
            </a:r>
          </a:p>
          <a:p>
            <a:r>
              <a:rPr lang="en-IN" dirty="0" err="1" smtClean="0"/>
              <a:t>Bsc</a:t>
            </a:r>
            <a:r>
              <a:rPr lang="en-IN" dirty="0" smtClean="0"/>
              <a:t> graduate from </a:t>
            </a:r>
            <a:r>
              <a:rPr lang="en-IN" dirty="0" err="1" smtClean="0"/>
              <a:t>pk</a:t>
            </a:r>
            <a:r>
              <a:rPr lang="en-IN" dirty="0" smtClean="0"/>
              <a:t> </a:t>
            </a:r>
            <a:r>
              <a:rPr lang="en-IN" dirty="0" err="1" smtClean="0"/>
              <a:t>roy</a:t>
            </a:r>
            <a:r>
              <a:rPr lang="en-IN" dirty="0" smtClean="0"/>
              <a:t> memorial collage </a:t>
            </a:r>
            <a:r>
              <a:rPr lang="en-IN" dirty="0" err="1" smtClean="0"/>
              <a:t>Dhanbad</a:t>
            </a:r>
            <a:r>
              <a:rPr lang="en-IN" dirty="0" smtClean="0"/>
              <a:t> in 2020.</a:t>
            </a:r>
          </a:p>
          <a:p>
            <a:r>
              <a:rPr lang="en-IN" dirty="0" smtClean="0"/>
              <a:t>Enrolled in DS program.</a:t>
            </a:r>
          </a:p>
          <a:p>
            <a:r>
              <a:rPr lang="en-IN" dirty="0" smtClean="0"/>
              <a:t>This is my </a:t>
            </a:r>
            <a:r>
              <a:rPr lang="en-IN" dirty="0" smtClean="0"/>
              <a:t>4th </a:t>
            </a:r>
            <a:r>
              <a:rPr lang="en-IN" dirty="0" smtClean="0"/>
              <a:t>capstone project </a:t>
            </a:r>
          </a:p>
          <a:p>
            <a:r>
              <a:rPr lang="en-IN" u="sng" dirty="0" err="1" smtClean="0"/>
              <a:t>Linkedin</a:t>
            </a:r>
            <a:r>
              <a:rPr lang="en-IN" dirty="0" smtClean="0"/>
              <a:t>- </a:t>
            </a:r>
            <a:r>
              <a:rPr lang="en-IN" dirty="0" err="1" smtClean="0"/>
              <a:t>Ashveen</a:t>
            </a:r>
            <a:r>
              <a:rPr lang="en-IN" dirty="0" smtClean="0"/>
              <a:t> </a:t>
            </a:r>
            <a:r>
              <a:rPr lang="en-IN" dirty="0" err="1" smtClean="0"/>
              <a:t>verma</a:t>
            </a:r>
            <a:endParaRPr lang="en-IN" dirty="0" smtClean="0"/>
          </a:p>
          <a:p>
            <a:r>
              <a:rPr lang="en-IN" dirty="0" smtClean="0"/>
              <a:t>                                  </a:t>
            </a:r>
            <a:r>
              <a:rPr lang="en-IN" u="sng" dirty="0" err="1" smtClean="0"/>
              <a:t>Github</a:t>
            </a:r>
            <a:r>
              <a:rPr lang="en-IN" dirty="0" smtClean="0"/>
              <a:t>- </a:t>
            </a:r>
            <a:r>
              <a:rPr lang="en-IN" dirty="0" err="1" smtClean="0"/>
              <a:t>Ashveen</a:t>
            </a:r>
            <a:r>
              <a:rPr lang="en-IN" dirty="0" smtClean="0"/>
              <a:t> </a:t>
            </a:r>
            <a:r>
              <a:rPr lang="en-IN" dirty="0" err="1" smtClean="0"/>
              <a:t>kumar</a:t>
            </a:r>
            <a:r>
              <a:rPr lang="en-IN" dirty="0" smtClean="0"/>
              <a:t> </a:t>
            </a:r>
            <a:r>
              <a:rPr lang="en-IN" dirty="0" err="1" smtClean="0"/>
              <a:t>verma</a:t>
            </a:r>
            <a:endParaRPr lang="en-IN" dirty="0" smtClean="0"/>
          </a:p>
          <a:p>
            <a:r>
              <a:rPr lang="en-IN" dirty="0"/>
              <a:t> </a:t>
            </a:r>
            <a:r>
              <a:rPr lang="en-IN" dirty="0" smtClean="0"/>
              <a:t>                                 </a:t>
            </a:r>
            <a:r>
              <a:rPr lang="en-IN" u="sng" dirty="0" smtClean="0"/>
              <a:t>Twitter</a:t>
            </a:r>
            <a:r>
              <a:rPr lang="en-IN" dirty="0" smtClean="0"/>
              <a:t>- </a:t>
            </a:r>
            <a:r>
              <a:rPr lang="en-IN" dirty="0" err="1"/>
              <a:t>Ashveen</a:t>
            </a:r>
            <a:r>
              <a:rPr lang="en-IN" dirty="0"/>
              <a:t> </a:t>
            </a:r>
            <a:r>
              <a:rPr lang="en-IN" dirty="0" err="1"/>
              <a:t>kumar</a:t>
            </a:r>
            <a:r>
              <a:rPr lang="en-IN" dirty="0"/>
              <a:t> </a:t>
            </a:r>
            <a:r>
              <a:rPr lang="en-IN" dirty="0" err="1" smtClean="0"/>
              <a:t>verma</a:t>
            </a:r>
            <a:endParaRPr lang="en-IN" dirty="0" smtClean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5869" t="29008" r="43267" b="6260"/>
          <a:stretch/>
        </p:blipFill>
        <p:spPr>
          <a:xfrm>
            <a:off x="3026537" y="2751372"/>
            <a:ext cx="1487599" cy="162084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t="10648" r="1838" b="12888"/>
          <a:stretch/>
        </p:blipFill>
        <p:spPr>
          <a:xfrm>
            <a:off x="106681" y="975360"/>
            <a:ext cx="2255520" cy="17760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l="7988" t="11366" r="33274" b="15466"/>
          <a:stretch/>
        </p:blipFill>
        <p:spPr>
          <a:xfrm>
            <a:off x="399476" y="2910839"/>
            <a:ext cx="2085649" cy="146137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420" y="238990"/>
            <a:ext cx="356436" cy="3564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617" y="3283735"/>
            <a:ext cx="3096239" cy="159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514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004" y="-285303"/>
            <a:ext cx="9515260" cy="59092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524" y="825024"/>
            <a:ext cx="6630601" cy="1471289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chemeClr val="accent2"/>
                </a:solidFill>
              </a:rPr>
              <a:t>      </a:t>
            </a:r>
            <a:r>
              <a:rPr lang="en-IN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BOOK RECOMMENDATION SYSTEM</a:t>
            </a:r>
            <a:endParaRPr lang="en-IN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970"/>
          <a:stretch/>
        </p:blipFill>
        <p:spPr>
          <a:xfrm>
            <a:off x="6849084" y="1560668"/>
            <a:ext cx="2136787" cy="1732549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431" y="1897552"/>
            <a:ext cx="4834653" cy="28493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3130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507237"/>
            <a:ext cx="369824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114" dirty="0"/>
              <a:t>Problem</a:t>
            </a:r>
            <a:r>
              <a:rPr sz="2800" spc="-75" dirty="0"/>
              <a:t> </a:t>
            </a:r>
            <a:r>
              <a:rPr sz="2800" spc="90" dirty="0"/>
              <a:t>Statement</a:t>
            </a:r>
            <a:endParaRPr sz="2800" dirty="0"/>
          </a:p>
        </p:txBody>
      </p:sp>
      <p:sp>
        <p:nvSpPr>
          <p:cNvPr id="3" name="object 3"/>
          <p:cNvSpPr txBox="1"/>
          <p:nvPr/>
        </p:nvSpPr>
        <p:spPr>
          <a:xfrm>
            <a:off x="4509008" y="1553267"/>
            <a:ext cx="4263390" cy="27260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100"/>
              </a:lnSpc>
              <a:spcBef>
                <a:spcPts val="100"/>
              </a:spcBef>
            </a:pPr>
            <a:r>
              <a:rPr sz="1400" spc="30" dirty="0">
                <a:latin typeface="Verdana"/>
                <a:cs typeface="Verdana"/>
              </a:rPr>
              <a:t>Duri</a:t>
            </a:r>
            <a:r>
              <a:rPr sz="1400" spc="25" dirty="0">
                <a:latin typeface="Verdana"/>
                <a:cs typeface="Verdana"/>
              </a:rPr>
              <a:t>n</a:t>
            </a:r>
            <a:r>
              <a:rPr sz="1400" spc="90" dirty="0">
                <a:latin typeface="Verdana"/>
                <a:cs typeface="Verdana"/>
              </a:rPr>
              <a:t>g</a:t>
            </a:r>
            <a:r>
              <a:rPr sz="1400" spc="-140" dirty="0">
                <a:latin typeface="Verdana"/>
                <a:cs typeface="Verdana"/>
              </a:rPr>
              <a:t> </a:t>
            </a:r>
            <a:r>
              <a:rPr sz="1400" spc="15" dirty="0">
                <a:latin typeface="Verdana"/>
                <a:cs typeface="Verdana"/>
              </a:rPr>
              <a:t>t</a:t>
            </a:r>
            <a:r>
              <a:rPr sz="1400" spc="40" dirty="0">
                <a:latin typeface="Verdana"/>
                <a:cs typeface="Verdana"/>
              </a:rPr>
              <a:t>he</a:t>
            </a:r>
            <a:r>
              <a:rPr sz="1400" spc="-150" dirty="0">
                <a:latin typeface="Verdana"/>
                <a:cs typeface="Verdana"/>
              </a:rPr>
              <a:t> </a:t>
            </a:r>
            <a:r>
              <a:rPr sz="1400" spc="-20" dirty="0">
                <a:latin typeface="Verdana"/>
                <a:cs typeface="Verdana"/>
              </a:rPr>
              <a:t>l</a:t>
            </a:r>
            <a:r>
              <a:rPr sz="1400" spc="-30" dirty="0">
                <a:latin typeface="Verdana"/>
                <a:cs typeface="Verdana"/>
              </a:rPr>
              <a:t>a</a:t>
            </a:r>
            <a:r>
              <a:rPr sz="1400" spc="-35" dirty="0">
                <a:latin typeface="Verdana"/>
                <a:cs typeface="Verdana"/>
              </a:rPr>
              <a:t>s</a:t>
            </a:r>
            <a:r>
              <a:rPr sz="1400" spc="15" dirty="0">
                <a:latin typeface="Verdana"/>
                <a:cs typeface="Verdana"/>
              </a:rPr>
              <a:t>t</a:t>
            </a:r>
            <a:r>
              <a:rPr sz="1400" spc="-145" dirty="0">
                <a:latin typeface="Verdana"/>
                <a:cs typeface="Verdana"/>
              </a:rPr>
              <a:t> </a:t>
            </a:r>
            <a:r>
              <a:rPr sz="1400" dirty="0">
                <a:latin typeface="Verdana"/>
                <a:cs typeface="Verdana"/>
              </a:rPr>
              <a:t>fe</a:t>
            </a:r>
            <a:r>
              <a:rPr sz="1400" spc="90" dirty="0">
                <a:latin typeface="Verdana"/>
                <a:cs typeface="Verdana"/>
              </a:rPr>
              <a:t>w</a:t>
            </a:r>
            <a:r>
              <a:rPr sz="1400" spc="-145" dirty="0">
                <a:latin typeface="Verdana"/>
                <a:cs typeface="Verdana"/>
              </a:rPr>
              <a:t> </a:t>
            </a:r>
            <a:r>
              <a:rPr sz="1400" spc="70" dirty="0">
                <a:latin typeface="Verdana"/>
                <a:cs typeface="Verdana"/>
              </a:rPr>
              <a:t>d</a:t>
            </a:r>
            <a:r>
              <a:rPr sz="1400" spc="35" dirty="0">
                <a:latin typeface="Verdana"/>
                <a:cs typeface="Verdana"/>
              </a:rPr>
              <a:t>eca</a:t>
            </a:r>
            <a:r>
              <a:rPr sz="1400" spc="30" dirty="0">
                <a:latin typeface="Verdana"/>
                <a:cs typeface="Verdana"/>
              </a:rPr>
              <a:t>d</a:t>
            </a:r>
            <a:r>
              <a:rPr sz="1400" spc="-80" dirty="0">
                <a:latin typeface="Verdana"/>
                <a:cs typeface="Verdana"/>
              </a:rPr>
              <a:t>es,</a:t>
            </a:r>
            <a:r>
              <a:rPr sz="1400" spc="-135" dirty="0">
                <a:latin typeface="Verdana"/>
                <a:cs typeface="Verdana"/>
              </a:rPr>
              <a:t> </a:t>
            </a:r>
            <a:r>
              <a:rPr sz="1400" spc="60" dirty="0">
                <a:latin typeface="Verdana"/>
                <a:cs typeface="Verdana"/>
              </a:rPr>
              <a:t>w</a:t>
            </a:r>
            <a:r>
              <a:rPr sz="1400" spc="10" dirty="0">
                <a:latin typeface="Verdana"/>
                <a:cs typeface="Verdana"/>
              </a:rPr>
              <a:t>i</a:t>
            </a:r>
            <a:r>
              <a:rPr sz="1400" spc="15" dirty="0">
                <a:latin typeface="Verdana"/>
                <a:cs typeface="Verdana"/>
              </a:rPr>
              <a:t>t</a:t>
            </a:r>
            <a:r>
              <a:rPr sz="1400" spc="65" dirty="0">
                <a:latin typeface="Verdana"/>
                <a:cs typeface="Verdana"/>
              </a:rPr>
              <a:t>h</a:t>
            </a:r>
            <a:r>
              <a:rPr sz="1400" spc="-165" dirty="0">
                <a:latin typeface="Verdana"/>
                <a:cs typeface="Verdana"/>
              </a:rPr>
              <a:t> </a:t>
            </a:r>
            <a:r>
              <a:rPr sz="1400" spc="15" dirty="0">
                <a:latin typeface="Verdana"/>
                <a:cs typeface="Verdana"/>
              </a:rPr>
              <a:t>t</a:t>
            </a:r>
            <a:r>
              <a:rPr sz="1400" spc="40" dirty="0">
                <a:latin typeface="Verdana"/>
                <a:cs typeface="Verdana"/>
              </a:rPr>
              <a:t>he</a:t>
            </a:r>
            <a:r>
              <a:rPr sz="1400" spc="-150" dirty="0">
                <a:latin typeface="Verdana"/>
                <a:cs typeface="Verdana"/>
              </a:rPr>
              <a:t> </a:t>
            </a:r>
            <a:r>
              <a:rPr sz="1400" spc="-25" dirty="0">
                <a:latin typeface="Verdana"/>
                <a:cs typeface="Verdana"/>
              </a:rPr>
              <a:t>r</a:t>
            </a:r>
            <a:r>
              <a:rPr sz="1400" spc="-30" dirty="0">
                <a:latin typeface="Verdana"/>
                <a:cs typeface="Verdana"/>
              </a:rPr>
              <a:t>i</a:t>
            </a:r>
            <a:r>
              <a:rPr sz="1400" spc="-15" dirty="0">
                <a:latin typeface="Verdana"/>
                <a:cs typeface="Verdana"/>
              </a:rPr>
              <a:t>se</a:t>
            </a:r>
            <a:r>
              <a:rPr sz="1400" spc="-125" dirty="0">
                <a:latin typeface="Verdana"/>
                <a:cs typeface="Verdana"/>
              </a:rPr>
              <a:t> </a:t>
            </a:r>
            <a:r>
              <a:rPr sz="1400" spc="5" dirty="0">
                <a:latin typeface="Verdana"/>
                <a:cs typeface="Verdana"/>
              </a:rPr>
              <a:t>of  Youtube,</a:t>
            </a:r>
            <a:r>
              <a:rPr sz="1400" spc="-165" dirty="0">
                <a:latin typeface="Verdana"/>
                <a:cs typeface="Verdana"/>
              </a:rPr>
              <a:t> </a:t>
            </a:r>
            <a:r>
              <a:rPr sz="1400" dirty="0">
                <a:latin typeface="Verdana"/>
                <a:cs typeface="Verdana"/>
              </a:rPr>
              <a:t>Amazon,</a:t>
            </a:r>
            <a:r>
              <a:rPr sz="1400" spc="-140" dirty="0">
                <a:latin typeface="Verdana"/>
                <a:cs typeface="Verdana"/>
              </a:rPr>
              <a:t> </a:t>
            </a:r>
            <a:r>
              <a:rPr sz="1400" spc="-30" dirty="0">
                <a:latin typeface="Verdana"/>
                <a:cs typeface="Verdana"/>
              </a:rPr>
              <a:t>Netflix,</a:t>
            </a:r>
            <a:r>
              <a:rPr sz="1400" spc="-140" dirty="0">
                <a:latin typeface="Verdana"/>
                <a:cs typeface="Verdana"/>
              </a:rPr>
              <a:t> </a:t>
            </a:r>
            <a:r>
              <a:rPr sz="1400" spc="40" dirty="0">
                <a:latin typeface="Verdana"/>
                <a:cs typeface="Verdana"/>
              </a:rPr>
              <a:t>and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25" dirty="0">
                <a:latin typeface="Verdana"/>
                <a:cs typeface="Verdana"/>
              </a:rPr>
              <a:t>many</a:t>
            </a:r>
            <a:r>
              <a:rPr sz="1400" spc="-135" dirty="0">
                <a:latin typeface="Verdana"/>
                <a:cs typeface="Verdana"/>
              </a:rPr>
              <a:t> </a:t>
            </a:r>
            <a:r>
              <a:rPr sz="1400" spc="15" dirty="0">
                <a:latin typeface="Verdana"/>
                <a:cs typeface="Verdana"/>
              </a:rPr>
              <a:t>other</a:t>
            </a:r>
            <a:r>
              <a:rPr sz="1400" spc="-140" dirty="0">
                <a:latin typeface="Verdana"/>
                <a:cs typeface="Verdana"/>
              </a:rPr>
              <a:t> </a:t>
            </a:r>
            <a:r>
              <a:rPr sz="1400" spc="35" dirty="0">
                <a:latin typeface="Verdana"/>
                <a:cs typeface="Verdana"/>
              </a:rPr>
              <a:t>such </a:t>
            </a:r>
            <a:r>
              <a:rPr sz="1400" spc="-480" dirty="0">
                <a:latin typeface="Verdana"/>
                <a:cs typeface="Verdana"/>
              </a:rPr>
              <a:t> </a:t>
            </a:r>
            <a:r>
              <a:rPr sz="1400" spc="50" dirty="0">
                <a:latin typeface="Verdana"/>
                <a:cs typeface="Verdana"/>
              </a:rPr>
              <a:t>we</a:t>
            </a:r>
            <a:r>
              <a:rPr sz="1400" spc="75" dirty="0">
                <a:latin typeface="Verdana"/>
                <a:cs typeface="Verdana"/>
              </a:rPr>
              <a:t>b</a:t>
            </a:r>
            <a:r>
              <a:rPr sz="1400" spc="-150" dirty="0">
                <a:latin typeface="Verdana"/>
                <a:cs typeface="Verdana"/>
              </a:rPr>
              <a:t> </a:t>
            </a:r>
            <a:r>
              <a:rPr sz="1400" spc="-35" dirty="0">
                <a:latin typeface="Verdana"/>
                <a:cs typeface="Verdana"/>
              </a:rPr>
              <a:t>serv</a:t>
            </a:r>
            <a:r>
              <a:rPr sz="1400" spc="-30" dirty="0">
                <a:latin typeface="Verdana"/>
                <a:cs typeface="Verdana"/>
              </a:rPr>
              <a:t>i</a:t>
            </a:r>
            <a:r>
              <a:rPr sz="1400" spc="35" dirty="0">
                <a:latin typeface="Verdana"/>
                <a:cs typeface="Verdana"/>
              </a:rPr>
              <a:t>ce</a:t>
            </a:r>
            <a:r>
              <a:rPr sz="1400" spc="-130" dirty="0">
                <a:latin typeface="Verdana"/>
                <a:cs typeface="Verdana"/>
              </a:rPr>
              <a:t>s,</a:t>
            </a:r>
            <a:r>
              <a:rPr sz="1400" spc="-125" dirty="0">
                <a:latin typeface="Verdana"/>
                <a:cs typeface="Verdana"/>
              </a:rPr>
              <a:t> </a:t>
            </a:r>
            <a:r>
              <a:rPr sz="1400" spc="-35" dirty="0">
                <a:latin typeface="Verdana"/>
                <a:cs typeface="Verdana"/>
              </a:rPr>
              <a:t>r</a:t>
            </a:r>
            <a:r>
              <a:rPr sz="1400" spc="35" dirty="0">
                <a:latin typeface="Verdana"/>
                <a:cs typeface="Verdana"/>
              </a:rPr>
              <a:t>ec</a:t>
            </a:r>
            <a:r>
              <a:rPr sz="1400" spc="25" dirty="0">
                <a:latin typeface="Verdana"/>
                <a:cs typeface="Verdana"/>
              </a:rPr>
              <a:t>o</a:t>
            </a:r>
            <a:r>
              <a:rPr sz="1400" spc="85" dirty="0">
                <a:latin typeface="Verdana"/>
                <a:cs typeface="Verdana"/>
              </a:rPr>
              <a:t>mmen</a:t>
            </a:r>
            <a:r>
              <a:rPr sz="1400" spc="55" dirty="0">
                <a:latin typeface="Verdana"/>
                <a:cs typeface="Verdana"/>
              </a:rPr>
              <a:t>d</a:t>
            </a:r>
            <a:r>
              <a:rPr sz="1400" spc="-15" dirty="0">
                <a:latin typeface="Verdana"/>
                <a:cs typeface="Verdana"/>
              </a:rPr>
              <a:t>er</a:t>
            </a:r>
            <a:r>
              <a:rPr sz="1400" spc="-140" dirty="0">
                <a:latin typeface="Verdana"/>
                <a:cs typeface="Verdana"/>
              </a:rPr>
              <a:t> </a:t>
            </a:r>
            <a:r>
              <a:rPr sz="1400" spc="-55" dirty="0">
                <a:latin typeface="Verdana"/>
                <a:cs typeface="Verdana"/>
              </a:rPr>
              <a:t>s</a:t>
            </a:r>
            <a:r>
              <a:rPr sz="1400" spc="-70" dirty="0">
                <a:latin typeface="Verdana"/>
                <a:cs typeface="Verdana"/>
              </a:rPr>
              <a:t>y</a:t>
            </a:r>
            <a:r>
              <a:rPr sz="1400" spc="-5" dirty="0">
                <a:latin typeface="Verdana"/>
                <a:cs typeface="Verdana"/>
              </a:rPr>
              <a:t>st</a:t>
            </a:r>
            <a:r>
              <a:rPr sz="1400" dirty="0">
                <a:latin typeface="Verdana"/>
                <a:cs typeface="Verdana"/>
              </a:rPr>
              <a:t>e</a:t>
            </a:r>
            <a:r>
              <a:rPr sz="1400" spc="40" dirty="0">
                <a:latin typeface="Verdana"/>
                <a:cs typeface="Verdana"/>
              </a:rPr>
              <a:t>ms</a:t>
            </a:r>
            <a:r>
              <a:rPr sz="1400" spc="-125" dirty="0">
                <a:latin typeface="Verdana"/>
                <a:cs typeface="Verdana"/>
              </a:rPr>
              <a:t> </a:t>
            </a:r>
            <a:r>
              <a:rPr sz="1400" spc="-10" dirty="0">
                <a:latin typeface="Verdana"/>
                <a:cs typeface="Verdana"/>
              </a:rPr>
              <a:t>ha</a:t>
            </a:r>
            <a:r>
              <a:rPr sz="1400" spc="-15" dirty="0">
                <a:latin typeface="Verdana"/>
                <a:cs typeface="Verdana"/>
              </a:rPr>
              <a:t>v</a:t>
            </a:r>
            <a:r>
              <a:rPr sz="1400" spc="10" dirty="0">
                <a:latin typeface="Verdana"/>
                <a:cs typeface="Verdana"/>
              </a:rPr>
              <a:t>e  </a:t>
            </a:r>
            <a:r>
              <a:rPr sz="1400" spc="50" dirty="0">
                <a:latin typeface="Verdana"/>
                <a:cs typeface="Verdana"/>
              </a:rPr>
              <a:t>become </a:t>
            </a:r>
            <a:r>
              <a:rPr sz="1400" spc="75" dirty="0">
                <a:latin typeface="Verdana"/>
                <a:cs typeface="Verdana"/>
              </a:rPr>
              <a:t>much </a:t>
            </a:r>
            <a:r>
              <a:rPr sz="1400" spc="30" dirty="0">
                <a:latin typeface="Verdana"/>
                <a:cs typeface="Verdana"/>
              </a:rPr>
              <a:t>more </a:t>
            </a:r>
            <a:r>
              <a:rPr sz="1400" spc="25" dirty="0">
                <a:latin typeface="Verdana"/>
                <a:cs typeface="Verdana"/>
              </a:rPr>
              <a:t>important </a:t>
            </a:r>
            <a:r>
              <a:rPr sz="1400" spc="20" dirty="0">
                <a:latin typeface="Verdana"/>
                <a:cs typeface="Verdana"/>
              </a:rPr>
              <a:t>in </a:t>
            </a:r>
            <a:r>
              <a:rPr sz="1400" spc="15" dirty="0">
                <a:latin typeface="Verdana"/>
                <a:cs typeface="Verdana"/>
              </a:rPr>
              <a:t>our </a:t>
            </a:r>
            <a:r>
              <a:rPr sz="1400" spc="-30" dirty="0">
                <a:latin typeface="Verdana"/>
                <a:cs typeface="Verdana"/>
              </a:rPr>
              <a:t>lives </a:t>
            </a:r>
            <a:r>
              <a:rPr sz="1400" spc="20" dirty="0">
                <a:latin typeface="Verdana"/>
                <a:cs typeface="Verdana"/>
              </a:rPr>
              <a:t>in </a:t>
            </a:r>
            <a:r>
              <a:rPr sz="1400" spc="25" dirty="0">
                <a:latin typeface="Verdana"/>
                <a:cs typeface="Verdana"/>
              </a:rPr>
              <a:t> </a:t>
            </a:r>
            <a:r>
              <a:rPr sz="1400" spc="15" dirty="0">
                <a:latin typeface="Verdana"/>
                <a:cs typeface="Verdana"/>
              </a:rPr>
              <a:t>t</a:t>
            </a:r>
            <a:r>
              <a:rPr sz="1400" spc="-15" dirty="0">
                <a:latin typeface="Verdana"/>
                <a:cs typeface="Verdana"/>
              </a:rPr>
              <a:t>er</a:t>
            </a:r>
            <a:r>
              <a:rPr sz="1400" spc="40" dirty="0">
                <a:latin typeface="Verdana"/>
                <a:cs typeface="Verdana"/>
              </a:rPr>
              <a:t>ms</a:t>
            </a:r>
            <a:r>
              <a:rPr sz="1400" spc="-150" dirty="0">
                <a:latin typeface="Verdana"/>
                <a:cs typeface="Verdana"/>
              </a:rPr>
              <a:t> </a:t>
            </a:r>
            <a:r>
              <a:rPr sz="1400" spc="25" dirty="0">
                <a:latin typeface="Verdana"/>
                <a:cs typeface="Verdana"/>
              </a:rPr>
              <a:t>o</a:t>
            </a:r>
            <a:r>
              <a:rPr sz="1400" spc="-20" dirty="0">
                <a:latin typeface="Verdana"/>
                <a:cs typeface="Verdana"/>
              </a:rPr>
              <a:t>f</a:t>
            </a:r>
            <a:r>
              <a:rPr sz="1400" spc="-125" dirty="0">
                <a:latin typeface="Verdana"/>
                <a:cs typeface="Verdana"/>
              </a:rPr>
              <a:t> </a:t>
            </a:r>
            <a:r>
              <a:rPr sz="1400" spc="65" dirty="0">
                <a:latin typeface="Verdana"/>
                <a:cs typeface="Verdana"/>
              </a:rPr>
              <a:t>p</a:t>
            </a:r>
            <a:r>
              <a:rPr sz="1400" spc="-25" dirty="0">
                <a:latin typeface="Verdana"/>
                <a:cs typeface="Verdana"/>
              </a:rPr>
              <a:t>ro</a:t>
            </a:r>
            <a:r>
              <a:rPr sz="1400" spc="-40" dirty="0">
                <a:latin typeface="Verdana"/>
                <a:cs typeface="Verdana"/>
              </a:rPr>
              <a:t>v</a:t>
            </a:r>
            <a:r>
              <a:rPr sz="1400" spc="-20" dirty="0">
                <a:latin typeface="Verdana"/>
                <a:cs typeface="Verdana"/>
              </a:rPr>
              <a:t>i</a:t>
            </a:r>
            <a:r>
              <a:rPr sz="1400" spc="50" dirty="0">
                <a:latin typeface="Verdana"/>
                <a:cs typeface="Verdana"/>
              </a:rPr>
              <a:t>d</a:t>
            </a:r>
            <a:r>
              <a:rPr sz="1400" spc="10" dirty="0">
                <a:latin typeface="Verdana"/>
                <a:cs typeface="Verdana"/>
              </a:rPr>
              <a:t>i</a:t>
            </a:r>
            <a:r>
              <a:rPr sz="1400" spc="75" dirty="0">
                <a:latin typeface="Verdana"/>
                <a:cs typeface="Verdana"/>
              </a:rPr>
              <a:t>ng</a:t>
            </a:r>
            <a:r>
              <a:rPr sz="1400" spc="-114" dirty="0">
                <a:latin typeface="Verdana"/>
                <a:cs typeface="Verdana"/>
              </a:rPr>
              <a:t> </a:t>
            </a:r>
            <a:r>
              <a:rPr sz="1400" spc="40" dirty="0">
                <a:latin typeface="Verdana"/>
                <a:cs typeface="Verdana"/>
              </a:rPr>
              <a:t>h</a:t>
            </a:r>
            <a:r>
              <a:rPr sz="1400" spc="5" dirty="0">
                <a:latin typeface="Verdana"/>
                <a:cs typeface="Verdana"/>
              </a:rPr>
              <a:t>i</a:t>
            </a:r>
            <a:r>
              <a:rPr sz="1400" spc="75" dirty="0">
                <a:latin typeface="Verdana"/>
                <a:cs typeface="Verdana"/>
              </a:rPr>
              <a:t>g</a:t>
            </a:r>
            <a:r>
              <a:rPr sz="1400" spc="65" dirty="0">
                <a:latin typeface="Verdana"/>
                <a:cs typeface="Verdana"/>
              </a:rPr>
              <a:t>h</a:t>
            </a:r>
            <a:r>
              <a:rPr sz="1400" spc="-20" dirty="0">
                <a:latin typeface="Verdana"/>
                <a:cs typeface="Verdana"/>
              </a:rPr>
              <a:t>l</a:t>
            </a:r>
            <a:r>
              <a:rPr sz="1400" spc="-70" dirty="0">
                <a:latin typeface="Verdana"/>
                <a:cs typeface="Verdana"/>
              </a:rPr>
              <a:t>y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45" dirty="0">
                <a:latin typeface="Verdana"/>
                <a:cs typeface="Verdana"/>
              </a:rPr>
              <a:t>pe</a:t>
            </a:r>
            <a:r>
              <a:rPr sz="1400" spc="-15" dirty="0">
                <a:latin typeface="Verdana"/>
                <a:cs typeface="Verdana"/>
              </a:rPr>
              <a:t>rs</a:t>
            </a:r>
            <a:r>
              <a:rPr sz="1400" spc="-30" dirty="0">
                <a:latin typeface="Verdana"/>
                <a:cs typeface="Verdana"/>
              </a:rPr>
              <a:t>o</a:t>
            </a:r>
            <a:r>
              <a:rPr sz="1400" spc="15" dirty="0">
                <a:latin typeface="Verdana"/>
                <a:cs typeface="Verdana"/>
              </a:rPr>
              <a:t>na</a:t>
            </a:r>
            <a:r>
              <a:rPr sz="1400" spc="-5" dirty="0">
                <a:latin typeface="Verdana"/>
                <a:cs typeface="Verdana"/>
              </a:rPr>
              <a:t>l</a:t>
            </a:r>
            <a:r>
              <a:rPr sz="1400" spc="-20" dirty="0">
                <a:latin typeface="Verdana"/>
                <a:cs typeface="Verdana"/>
              </a:rPr>
              <a:t>i</a:t>
            </a:r>
            <a:r>
              <a:rPr sz="1400" spc="-5" dirty="0">
                <a:latin typeface="Verdana"/>
                <a:cs typeface="Verdana"/>
              </a:rPr>
              <a:t>z</a:t>
            </a:r>
            <a:r>
              <a:rPr sz="1400" dirty="0">
                <a:latin typeface="Verdana"/>
                <a:cs typeface="Verdana"/>
              </a:rPr>
              <a:t>e</a:t>
            </a:r>
            <a:r>
              <a:rPr sz="1400" spc="75" dirty="0">
                <a:latin typeface="Verdana"/>
                <a:cs typeface="Verdana"/>
              </a:rPr>
              <a:t>d</a:t>
            </a:r>
            <a:r>
              <a:rPr sz="1400" spc="-140" dirty="0">
                <a:latin typeface="Verdana"/>
                <a:cs typeface="Verdana"/>
              </a:rPr>
              <a:t> </a:t>
            </a:r>
            <a:r>
              <a:rPr sz="1400" spc="35" dirty="0">
                <a:latin typeface="Verdana"/>
                <a:cs typeface="Verdana"/>
              </a:rPr>
              <a:t>and  </a:t>
            </a:r>
            <a:r>
              <a:rPr sz="1400" spc="-15" dirty="0">
                <a:latin typeface="Verdana"/>
                <a:cs typeface="Verdana"/>
              </a:rPr>
              <a:t>re</a:t>
            </a:r>
            <a:r>
              <a:rPr sz="1400" spc="-20" dirty="0">
                <a:latin typeface="Verdana"/>
                <a:cs typeface="Verdana"/>
              </a:rPr>
              <a:t>l</a:t>
            </a:r>
            <a:r>
              <a:rPr sz="1400" dirty="0">
                <a:latin typeface="Verdana"/>
                <a:cs typeface="Verdana"/>
              </a:rPr>
              <a:t>evant</a:t>
            </a:r>
            <a:r>
              <a:rPr sz="1400" spc="-145" dirty="0">
                <a:latin typeface="Verdana"/>
                <a:cs typeface="Verdana"/>
              </a:rPr>
              <a:t> </a:t>
            </a:r>
            <a:r>
              <a:rPr sz="1400" spc="50" dirty="0">
                <a:latin typeface="Verdana"/>
                <a:cs typeface="Verdana"/>
              </a:rPr>
              <a:t>co</a:t>
            </a:r>
            <a:r>
              <a:rPr sz="1400" spc="45" dirty="0">
                <a:latin typeface="Verdana"/>
                <a:cs typeface="Verdana"/>
              </a:rPr>
              <a:t>n</a:t>
            </a:r>
            <a:r>
              <a:rPr sz="1400" spc="15" dirty="0">
                <a:latin typeface="Verdana"/>
                <a:cs typeface="Verdana"/>
              </a:rPr>
              <a:t>t</a:t>
            </a:r>
            <a:r>
              <a:rPr sz="1400" spc="35" dirty="0">
                <a:latin typeface="Verdana"/>
                <a:cs typeface="Verdana"/>
              </a:rPr>
              <a:t>en</a:t>
            </a:r>
            <a:r>
              <a:rPr sz="1400" spc="25" dirty="0">
                <a:latin typeface="Verdana"/>
                <a:cs typeface="Verdana"/>
              </a:rPr>
              <a:t>t</a:t>
            </a:r>
            <a:r>
              <a:rPr sz="1400" spc="-215" dirty="0">
                <a:latin typeface="Verdana"/>
                <a:cs typeface="Verdana"/>
              </a:rPr>
              <a:t>.</a:t>
            </a:r>
            <a:endParaRPr sz="140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550" dirty="0">
              <a:latin typeface="Verdana"/>
              <a:cs typeface="Verdana"/>
            </a:endParaRPr>
          </a:p>
          <a:p>
            <a:pPr marL="12700" marR="145415">
              <a:lnSpc>
                <a:spcPct val="114999"/>
              </a:lnSpc>
            </a:pPr>
            <a:r>
              <a:rPr sz="1400" b="1" spc="45" dirty="0">
                <a:latin typeface="Tahoma"/>
                <a:cs typeface="Tahoma"/>
              </a:rPr>
              <a:t>The </a:t>
            </a:r>
            <a:r>
              <a:rPr sz="1400" b="1" spc="60" dirty="0">
                <a:latin typeface="Tahoma"/>
                <a:cs typeface="Tahoma"/>
              </a:rPr>
              <a:t>main </a:t>
            </a:r>
            <a:r>
              <a:rPr sz="1400" b="1" spc="35" dirty="0">
                <a:latin typeface="Tahoma"/>
                <a:cs typeface="Tahoma"/>
              </a:rPr>
              <a:t>objective </a:t>
            </a:r>
            <a:r>
              <a:rPr sz="1400" b="1" spc="10" dirty="0">
                <a:latin typeface="Tahoma"/>
                <a:cs typeface="Tahoma"/>
              </a:rPr>
              <a:t>is </a:t>
            </a:r>
            <a:r>
              <a:rPr sz="1400" b="1" spc="40" dirty="0">
                <a:latin typeface="Tahoma"/>
                <a:cs typeface="Tahoma"/>
              </a:rPr>
              <a:t>to create </a:t>
            </a:r>
            <a:r>
              <a:rPr sz="1400" b="1" spc="25" dirty="0">
                <a:latin typeface="Tahoma"/>
                <a:cs typeface="Tahoma"/>
              </a:rPr>
              <a:t>a </a:t>
            </a:r>
            <a:r>
              <a:rPr sz="1400" b="1" spc="30" dirty="0">
                <a:latin typeface="Tahoma"/>
                <a:cs typeface="Tahoma"/>
              </a:rPr>
              <a:t> </a:t>
            </a:r>
            <a:r>
              <a:rPr sz="1400" b="1" spc="60" dirty="0">
                <a:latin typeface="Tahoma"/>
                <a:cs typeface="Tahoma"/>
              </a:rPr>
              <a:t>recommendation </a:t>
            </a:r>
            <a:r>
              <a:rPr sz="1400" b="1" spc="50" dirty="0">
                <a:latin typeface="Tahoma"/>
                <a:cs typeface="Tahoma"/>
              </a:rPr>
              <a:t>system </a:t>
            </a:r>
            <a:r>
              <a:rPr sz="1400" b="1" spc="40" dirty="0">
                <a:latin typeface="Tahoma"/>
                <a:cs typeface="Tahoma"/>
              </a:rPr>
              <a:t>to </a:t>
            </a:r>
            <a:r>
              <a:rPr sz="1400" b="1" spc="75" dirty="0">
                <a:latin typeface="Tahoma"/>
                <a:cs typeface="Tahoma"/>
              </a:rPr>
              <a:t>recommend </a:t>
            </a:r>
            <a:r>
              <a:rPr sz="1400" b="1" spc="80" dirty="0">
                <a:latin typeface="Tahoma"/>
                <a:cs typeface="Tahoma"/>
              </a:rPr>
              <a:t> </a:t>
            </a:r>
            <a:r>
              <a:rPr sz="1400" b="1" spc="30" dirty="0">
                <a:latin typeface="Tahoma"/>
                <a:cs typeface="Tahoma"/>
              </a:rPr>
              <a:t>relevant</a:t>
            </a:r>
            <a:r>
              <a:rPr sz="1400" b="1" spc="-20" dirty="0">
                <a:latin typeface="Tahoma"/>
                <a:cs typeface="Tahoma"/>
              </a:rPr>
              <a:t> </a:t>
            </a:r>
            <a:r>
              <a:rPr sz="1400" b="1" spc="60" dirty="0">
                <a:latin typeface="Tahoma"/>
                <a:cs typeface="Tahoma"/>
              </a:rPr>
              <a:t>books</a:t>
            </a:r>
            <a:r>
              <a:rPr sz="1400" b="1" spc="-35" dirty="0">
                <a:latin typeface="Tahoma"/>
                <a:cs typeface="Tahoma"/>
              </a:rPr>
              <a:t> </a:t>
            </a:r>
            <a:r>
              <a:rPr sz="1400" b="1" spc="40" dirty="0">
                <a:latin typeface="Tahoma"/>
                <a:cs typeface="Tahoma"/>
              </a:rPr>
              <a:t>to</a:t>
            </a:r>
            <a:r>
              <a:rPr sz="1400" b="1" spc="-55" dirty="0">
                <a:latin typeface="Tahoma"/>
                <a:cs typeface="Tahoma"/>
              </a:rPr>
              <a:t> </a:t>
            </a:r>
            <a:r>
              <a:rPr sz="1400" b="1" spc="30" dirty="0">
                <a:latin typeface="Tahoma"/>
                <a:cs typeface="Tahoma"/>
              </a:rPr>
              <a:t>users</a:t>
            </a:r>
            <a:r>
              <a:rPr sz="1400" b="1" spc="-25" dirty="0">
                <a:latin typeface="Tahoma"/>
                <a:cs typeface="Tahoma"/>
              </a:rPr>
              <a:t> </a:t>
            </a:r>
            <a:r>
              <a:rPr sz="1400" b="1" spc="55" dirty="0">
                <a:latin typeface="Tahoma"/>
                <a:cs typeface="Tahoma"/>
              </a:rPr>
              <a:t>based</a:t>
            </a:r>
            <a:r>
              <a:rPr sz="1400" b="1" spc="-35" dirty="0">
                <a:latin typeface="Tahoma"/>
                <a:cs typeface="Tahoma"/>
              </a:rPr>
              <a:t> </a:t>
            </a:r>
            <a:r>
              <a:rPr sz="1400" b="1" spc="65" dirty="0">
                <a:latin typeface="Tahoma"/>
                <a:cs typeface="Tahoma"/>
              </a:rPr>
              <a:t>on</a:t>
            </a:r>
            <a:r>
              <a:rPr sz="1400" b="1" spc="-40" dirty="0">
                <a:latin typeface="Tahoma"/>
                <a:cs typeface="Tahoma"/>
              </a:rPr>
              <a:t> </a:t>
            </a:r>
            <a:r>
              <a:rPr sz="1400" b="1" spc="35" dirty="0">
                <a:latin typeface="Tahoma"/>
                <a:cs typeface="Tahoma"/>
              </a:rPr>
              <a:t>popularity </a:t>
            </a:r>
            <a:r>
              <a:rPr sz="1400" b="1" spc="-395" dirty="0">
                <a:latin typeface="Tahoma"/>
                <a:cs typeface="Tahoma"/>
              </a:rPr>
              <a:t> </a:t>
            </a:r>
            <a:r>
              <a:rPr sz="1400" b="1" spc="60" dirty="0">
                <a:latin typeface="Tahoma"/>
                <a:cs typeface="Tahoma"/>
              </a:rPr>
              <a:t>and</a:t>
            </a:r>
            <a:r>
              <a:rPr sz="1400" b="1" spc="-20" dirty="0">
                <a:latin typeface="Tahoma"/>
                <a:cs typeface="Tahoma"/>
              </a:rPr>
              <a:t> </a:t>
            </a:r>
            <a:r>
              <a:rPr sz="1400" b="1" spc="30" dirty="0">
                <a:latin typeface="Tahoma"/>
                <a:cs typeface="Tahoma"/>
              </a:rPr>
              <a:t>user</a:t>
            </a:r>
            <a:r>
              <a:rPr sz="1400" b="1" spc="-20" dirty="0">
                <a:latin typeface="Tahoma"/>
                <a:cs typeface="Tahoma"/>
              </a:rPr>
              <a:t> </a:t>
            </a:r>
            <a:r>
              <a:rPr sz="1400" b="1" spc="20" dirty="0">
                <a:latin typeface="Tahoma"/>
                <a:cs typeface="Tahoma"/>
              </a:rPr>
              <a:t>interests.</a:t>
            </a:r>
            <a:endParaRPr sz="1400" dirty="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0791" y="1499616"/>
            <a:ext cx="3810000" cy="320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66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0"/>
            <a:ext cx="6463665" cy="843280"/>
          </a:xfrm>
          <a:prstGeom prst="rect">
            <a:avLst/>
          </a:prstGeom>
        </p:spPr>
        <p:txBody>
          <a:bodyPr vert="horz" wrap="square" lIns="0" tIns="130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25"/>
              </a:spcBef>
            </a:pPr>
            <a:r>
              <a:rPr sz="2800" spc="80" dirty="0"/>
              <a:t>Data</a:t>
            </a:r>
            <a:r>
              <a:rPr sz="2800" spc="-60" dirty="0"/>
              <a:t> </a:t>
            </a:r>
            <a:r>
              <a:rPr sz="2800" spc="105" dirty="0"/>
              <a:t>Summary</a:t>
            </a:r>
            <a:endParaRPr sz="2800" dirty="0"/>
          </a:p>
          <a:p>
            <a:pPr marL="12700">
              <a:lnSpc>
                <a:spcPct val="100000"/>
              </a:lnSpc>
              <a:spcBef>
                <a:spcPts val="470"/>
              </a:spcBef>
            </a:pPr>
            <a:r>
              <a:rPr sz="1400" b="0" spc="5" dirty="0">
                <a:solidFill>
                  <a:schemeClr val="tx1"/>
                </a:solidFill>
                <a:latin typeface="Verdana"/>
                <a:cs typeface="Verdana"/>
              </a:rPr>
              <a:t>The</a:t>
            </a:r>
            <a:r>
              <a:rPr sz="1400" b="0" spc="-12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1400" b="0" spc="5" dirty="0">
                <a:solidFill>
                  <a:schemeClr val="tx1"/>
                </a:solidFill>
                <a:latin typeface="Verdana"/>
                <a:cs typeface="Verdana"/>
              </a:rPr>
              <a:t>dataset</a:t>
            </a:r>
            <a:r>
              <a:rPr sz="1400" b="0" spc="-15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1400" b="0" spc="-30" dirty="0">
                <a:solidFill>
                  <a:schemeClr val="tx1"/>
                </a:solidFill>
                <a:latin typeface="Verdana"/>
                <a:cs typeface="Verdana"/>
              </a:rPr>
              <a:t>is</a:t>
            </a:r>
            <a:r>
              <a:rPr sz="1400" b="0" spc="-13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1400" b="0" spc="30" dirty="0">
                <a:solidFill>
                  <a:schemeClr val="tx1"/>
                </a:solidFill>
                <a:latin typeface="Verdana"/>
                <a:cs typeface="Verdana"/>
              </a:rPr>
              <a:t>comprised</a:t>
            </a:r>
            <a:r>
              <a:rPr sz="1400" b="0" spc="-12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1400" b="0" spc="5" dirty="0">
                <a:solidFill>
                  <a:schemeClr val="tx1"/>
                </a:solidFill>
                <a:latin typeface="Verdana"/>
                <a:cs typeface="Verdana"/>
              </a:rPr>
              <a:t>of</a:t>
            </a:r>
            <a:r>
              <a:rPr sz="1400" b="0" spc="-14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1400" b="0" spc="15" dirty="0">
                <a:solidFill>
                  <a:schemeClr val="tx1"/>
                </a:solidFill>
                <a:latin typeface="Verdana"/>
                <a:cs typeface="Verdana"/>
              </a:rPr>
              <a:t>three</a:t>
            </a:r>
            <a:r>
              <a:rPr sz="1400" b="0" spc="-13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1400" b="0" spc="-20" dirty="0">
                <a:solidFill>
                  <a:schemeClr val="tx1"/>
                </a:solidFill>
                <a:latin typeface="Verdana"/>
                <a:cs typeface="Verdana"/>
              </a:rPr>
              <a:t>csv</a:t>
            </a:r>
            <a:r>
              <a:rPr sz="1400" b="0" spc="-13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1400" b="0" spc="-110" dirty="0">
                <a:solidFill>
                  <a:schemeClr val="tx1"/>
                </a:solidFill>
                <a:latin typeface="Verdana"/>
                <a:cs typeface="Verdana"/>
              </a:rPr>
              <a:t>files::</a:t>
            </a:r>
            <a:r>
              <a:rPr sz="1400" b="0" spc="-12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1400" b="0" spc="-40" dirty="0">
                <a:solidFill>
                  <a:schemeClr val="tx1"/>
                </a:solidFill>
                <a:latin typeface="Verdana"/>
                <a:cs typeface="Verdana"/>
              </a:rPr>
              <a:t>User_df,</a:t>
            </a:r>
            <a:r>
              <a:rPr sz="1400" b="0" spc="-14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1400" b="0" spc="-30" dirty="0">
                <a:solidFill>
                  <a:schemeClr val="tx1"/>
                </a:solidFill>
                <a:latin typeface="Verdana"/>
                <a:cs typeface="Verdana"/>
              </a:rPr>
              <a:t>Books_df,</a:t>
            </a:r>
            <a:r>
              <a:rPr sz="1400" b="0" spc="-14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sz="1400" b="0" dirty="0">
                <a:solidFill>
                  <a:schemeClr val="tx1"/>
                </a:solidFill>
                <a:latin typeface="Verdana"/>
                <a:cs typeface="Verdana"/>
              </a:rPr>
              <a:t>Ratings_df</a:t>
            </a:r>
            <a:endParaRPr sz="14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83514" y="1037310"/>
            <a:ext cx="6284595" cy="1047723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1400" spc="-30" dirty="0">
                <a:latin typeface="Verdana"/>
                <a:cs typeface="Verdana"/>
              </a:rPr>
              <a:t>Users_dataset.</a:t>
            </a:r>
            <a:endParaRPr sz="1400" dirty="0">
              <a:latin typeface="Verdana"/>
              <a:cs typeface="Verdana"/>
            </a:endParaRPr>
          </a:p>
          <a:p>
            <a:pPr marL="376555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376555" algn="l"/>
                <a:tab pos="377190" algn="l"/>
              </a:tabLst>
            </a:pPr>
            <a:r>
              <a:rPr sz="1400" spc="15" dirty="0">
                <a:latin typeface="Verdana"/>
                <a:cs typeface="Verdana"/>
              </a:rPr>
              <a:t>Use</a:t>
            </a:r>
            <a:r>
              <a:rPr sz="1400" spc="-35" dirty="0">
                <a:latin typeface="Verdana"/>
                <a:cs typeface="Verdana"/>
              </a:rPr>
              <a:t>r</a:t>
            </a:r>
            <a:r>
              <a:rPr sz="1400" spc="-100" dirty="0">
                <a:latin typeface="Verdana"/>
                <a:cs typeface="Verdana"/>
              </a:rPr>
              <a:t>-</a:t>
            </a:r>
            <a:r>
              <a:rPr sz="1400" spc="-45" dirty="0">
                <a:latin typeface="Verdana"/>
                <a:cs typeface="Verdana"/>
              </a:rPr>
              <a:t>ID</a:t>
            </a:r>
            <a:r>
              <a:rPr sz="1400" spc="-135" dirty="0">
                <a:latin typeface="Verdana"/>
                <a:cs typeface="Verdana"/>
              </a:rPr>
              <a:t> </a:t>
            </a:r>
            <a:r>
              <a:rPr sz="1400" spc="-175" dirty="0">
                <a:latin typeface="Verdana"/>
                <a:cs typeface="Verdana"/>
              </a:rPr>
              <a:t>(</a:t>
            </a:r>
            <a:r>
              <a:rPr sz="1400" spc="45" dirty="0">
                <a:latin typeface="Verdana"/>
                <a:cs typeface="Verdana"/>
              </a:rPr>
              <a:t>un</a:t>
            </a:r>
            <a:r>
              <a:rPr sz="1400" spc="10" dirty="0">
                <a:latin typeface="Verdana"/>
                <a:cs typeface="Verdana"/>
              </a:rPr>
              <a:t>i</a:t>
            </a:r>
            <a:r>
              <a:rPr sz="1400" spc="50" dirty="0">
                <a:latin typeface="Verdana"/>
                <a:cs typeface="Verdana"/>
              </a:rPr>
              <a:t>que</a:t>
            </a:r>
            <a:r>
              <a:rPr sz="1400" spc="-155" dirty="0">
                <a:latin typeface="Verdana"/>
                <a:cs typeface="Verdana"/>
              </a:rPr>
              <a:t> </a:t>
            </a:r>
            <a:r>
              <a:rPr sz="1400" spc="-10" dirty="0">
                <a:latin typeface="Verdana"/>
                <a:cs typeface="Verdana"/>
              </a:rPr>
              <a:t>for</a:t>
            </a:r>
            <a:r>
              <a:rPr sz="1400" spc="-135" dirty="0">
                <a:latin typeface="Verdana"/>
                <a:cs typeface="Verdana"/>
              </a:rPr>
              <a:t> </a:t>
            </a:r>
            <a:r>
              <a:rPr sz="1400" spc="20" dirty="0">
                <a:latin typeface="Verdana"/>
                <a:cs typeface="Verdana"/>
              </a:rPr>
              <a:t>eac</a:t>
            </a:r>
            <a:r>
              <a:rPr sz="1400" spc="60" dirty="0">
                <a:latin typeface="Verdana"/>
                <a:cs typeface="Verdana"/>
              </a:rPr>
              <a:t>h</a:t>
            </a:r>
            <a:r>
              <a:rPr sz="1400" spc="-135" dirty="0">
                <a:latin typeface="Verdana"/>
                <a:cs typeface="Verdana"/>
              </a:rPr>
              <a:t> </a:t>
            </a:r>
            <a:r>
              <a:rPr sz="1400" spc="10" dirty="0">
                <a:latin typeface="Verdana"/>
                <a:cs typeface="Verdana"/>
              </a:rPr>
              <a:t>use</a:t>
            </a:r>
            <a:r>
              <a:rPr sz="1400" spc="-105" dirty="0">
                <a:latin typeface="Verdana"/>
                <a:cs typeface="Verdana"/>
              </a:rPr>
              <a:t>r)</a:t>
            </a:r>
            <a:endParaRPr sz="1400" dirty="0">
              <a:latin typeface="Verdana"/>
              <a:cs typeface="Verdana"/>
            </a:endParaRPr>
          </a:p>
          <a:p>
            <a:pPr marL="37655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76555" algn="l"/>
                <a:tab pos="377190" algn="l"/>
              </a:tabLst>
            </a:pPr>
            <a:r>
              <a:rPr sz="1400" spc="25" dirty="0">
                <a:latin typeface="Verdana"/>
                <a:cs typeface="Verdana"/>
              </a:rPr>
              <a:t>Location</a:t>
            </a:r>
            <a:r>
              <a:rPr sz="1400" spc="-155" dirty="0">
                <a:latin typeface="Verdana"/>
                <a:cs typeface="Verdana"/>
              </a:rPr>
              <a:t> </a:t>
            </a:r>
            <a:r>
              <a:rPr sz="1400" spc="-5" dirty="0">
                <a:latin typeface="Verdana"/>
                <a:cs typeface="Verdana"/>
              </a:rPr>
              <a:t>(contains</a:t>
            </a:r>
            <a:r>
              <a:rPr sz="1400" spc="-145" dirty="0">
                <a:latin typeface="Verdana"/>
                <a:cs typeface="Verdana"/>
              </a:rPr>
              <a:t> </a:t>
            </a:r>
            <a:r>
              <a:rPr sz="1400" spc="-45" dirty="0">
                <a:latin typeface="Verdana"/>
                <a:cs typeface="Verdana"/>
              </a:rPr>
              <a:t>city,</a:t>
            </a:r>
            <a:r>
              <a:rPr sz="1400" spc="-125" dirty="0">
                <a:latin typeface="Verdana"/>
                <a:cs typeface="Verdana"/>
              </a:rPr>
              <a:t> </a:t>
            </a:r>
            <a:r>
              <a:rPr sz="1400" dirty="0">
                <a:latin typeface="Verdana"/>
                <a:cs typeface="Verdana"/>
              </a:rPr>
              <a:t>state</a:t>
            </a:r>
            <a:r>
              <a:rPr sz="1400" spc="-150" dirty="0">
                <a:latin typeface="Verdana"/>
                <a:cs typeface="Verdana"/>
              </a:rPr>
              <a:t> </a:t>
            </a:r>
            <a:r>
              <a:rPr sz="1400" spc="40" dirty="0">
                <a:latin typeface="Verdana"/>
                <a:cs typeface="Verdana"/>
              </a:rPr>
              <a:t>and</a:t>
            </a:r>
            <a:r>
              <a:rPr sz="1400" spc="-135" dirty="0">
                <a:latin typeface="Verdana"/>
                <a:cs typeface="Verdana"/>
              </a:rPr>
              <a:t> </a:t>
            </a:r>
            <a:r>
              <a:rPr sz="1400" spc="15" dirty="0">
                <a:latin typeface="Verdana"/>
                <a:cs typeface="Verdana"/>
              </a:rPr>
              <a:t>country</a:t>
            </a:r>
            <a:r>
              <a:rPr sz="1400" spc="-155" dirty="0">
                <a:latin typeface="Verdana"/>
                <a:cs typeface="Verdana"/>
              </a:rPr>
              <a:t> </a:t>
            </a:r>
            <a:r>
              <a:rPr sz="1400" spc="10" dirty="0">
                <a:latin typeface="Verdana"/>
                <a:cs typeface="Verdana"/>
              </a:rPr>
              <a:t>separated</a:t>
            </a:r>
            <a:r>
              <a:rPr sz="1400" spc="-145" dirty="0">
                <a:latin typeface="Verdana"/>
                <a:cs typeface="Verdana"/>
              </a:rPr>
              <a:t> </a:t>
            </a:r>
            <a:r>
              <a:rPr sz="1400" spc="5" dirty="0">
                <a:latin typeface="Verdana"/>
                <a:cs typeface="Verdana"/>
              </a:rPr>
              <a:t>by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10" dirty="0">
                <a:latin typeface="Verdana"/>
                <a:cs typeface="Verdana"/>
              </a:rPr>
              <a:t>commas)</a:t>
            </a:r>
            <a:endParaRPr sz="1400" dirty="0">
              <a:latin typeface="Verdana"/>
              <a:cs typeface="Verdana"/>
            </a:endParaRPr>
          </a:p>
          <a:p>
            <a:pPr marL="376555" indent="-317500">
              <a:lnSpc>
                <a:spcPct val="100000"/>
              </a:lnSpc>
              <a:spcBef>
                <a:spcPts val="465"/>
              </a:spcBef>
              <a:buFont typeface="Times New Roman"/>
              <a:buChar char="●"/>
              <a:tabLst>
                <a:tab pos="376555" algn="l"/>
                <a:tab pos="377190" algn="l"/>
                <a:tab pos="3641725" algn="l"/>
              </a:tabLst>
            </a:pPr>
            <a:r>
              <a:rPr sz="1400" spc="75" dirty="0">
                <a:latin typeface="Verdana"/>
                <a:cs typeface="Verdana"/>
              </a:rPr>
              <a:t>A</a:t>
            </a:r>
            <a:r>
              <a:rPr sz="1400" spc="55" dirty="0">
                <a:latin typeface="Verdana"/>
                <a:cs typeface="Verdana"/>
              </a:rPr>
              <a:t>g</a:t>
            </a:r>
            <a:r>
              <a:rPr sz="1400" spc="15" dirty="0">
                <a:latin typeface="Verdana"/>
                <a:cs typeface="Verdana"/>
              </a:rPr>
              <a:t>e</a:t>
            </a:r>
            <a:r>
              <a:rPr sz="1400" dirty="0">
                <a:latin typeface="Verdana"/>
                <a:cs typeface="Verdana"/>
              </a:rPr>
              <a:t>	</a:t>
            </a:r>
            <a:r>
              <a:rPr sz="1400" spc="-15" dirty="0">
                <a:latin typeface="Verdana"/>
                <a:cs typeface="Verdana"/>
              </a:rPr>
              <a:t>S</a:t>
            </a:r>
            <a:r>
              <a:rPr sz="1400" spc="-25" dirty="0">
                <a:latin typeface="Verdana"/>
                <a:cs typeface="Verdana"/>
              </a:rPr>
              <a:t>h</a:t>
            </a:r>
            <a:r>
              <a:rPr sz="1400" spc="30" dirty="0">
                <a:latin typeface="Verdana"/>
                <a:cs typeface="Verdana"/>
              </a:rPr>
              <a:t>a</a:t>
            </a:r>
            <a:r>
              <a:rPr sz="1400" spc="25" dirty="0">
                <a:latin typeface="Verdana"/>
                <a:cs typeface="Verdana"/>
              </a:rPr>
              <a:t>p</a:t>
            </a:r>
            <a:r>
              <a:rPr sz="1400" spc="15" dirty="0">
                <a:latin typeface="Verdana"/>
                <a:cs typeface="Verdana"/>
              </a:rPr>
              <a:t>e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20" dirty="0">
                <a:latin typeface="Verdana"/>
                <a:cs typeface="Verdana"/>
              </a:rPr>
              <a:t>o</a:t>
            </a:r>
            <a:r>
              <a:rPr sz="1400" spc="-20" dirty="0">
                <a:latin typeface="Verdana"/>
                <a:cs typeface="Verdana"/>
              </a:rPr>
              <a:t>f</a:t>
            </a:r>
            <a:r>
              <a:rPr sz="1400" spc="-145" dirty="0">
                <a:latin typeface="Verdana"/>
                <a:cs typeface="Verdana"/>
              </a:rPr>
              <a:t> </a:t>
            </a:r>
            <a:r>
              <a:rPr sz="1400" spc="30" dirty="0">
                <a:latin typeface="Verdana"/>
                <a:cs typeface="Verdana"/>
              </a:rPr>
              <a:t>Dat</a:t>
            </a:r>
            <a:r>
              <a:rPr sz="1400" spc="-30" dirty="0">
                <a:latin typeface="Verdana"/>
                <a:cs typeface="Verdana"/>
              </a:rPr>
              <a:t>a</a:t>
            </a:r>
            <a:r>
              <a:rPr sz="1400" spc="-35" dirty="0">
                <a:latin typeface="Verdana"/>
                <a:cs typeface="Verdana"/>
              </a:rPr>
              <a:t>s</a:t>
            </a:r>
            <a:r>
              <a:rPr sz="1400" spc="15" dirty="0">
                <a:latin typeface="Verdana"/>
                <a:cs typeface="Verdana"/>
              </a:rPr>
              <a:t>et</a:t>
            </a:r>
            <a:r>
              <a:rPr sz="1400" spc="-150" dirty="0">
                <a:latin typeface="Verdana"/>
                <a:cs typeface="Verdana"/>
              </a:rPr>
              <a:t> </a:t>
            </a:r>
            <a:r>
              <a:rPr sz="1400" spc="-100" dirty="0">
                <a:latin typeface="Verdana"/>
                <a:cs typeface="Verdana"/>
              </a:rPr>
              <a:t>-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-175" dirty="0">
                <a:latin typeface="Verdana"/>
                <a:cs typeface="Verdana"/>
              </a:rPr>
              <a:t>(</a:t>
            </a:r>
            <a:r>
              <a:rPr sz="1400" spc="-105" dirty="0">
                <a:latin typeface="Verdana"/>
                <a:cs typeface="Verdana"/>
              </a:rPr>
              <a:t>2</a:t>
            </a:r>
            <a:r>
              <a:rPr sz="1400" spc="-20" dirty="0">
                <a:latin typeface="Verdana"/>
                <a:cs typeface="Verdana"/>
              </a:rPr>
              <a:t>788</a:t>
            </a:r>
            <a:r>
              <a:rPr sz="1400" spc="-45" dirty="0">
                <a:latin typeface="Verdana"/>
                <a:cs typeface="Verdana"/>
              </a:rPr>
              <a:t>5</a:t>
            </a:r>
            <a:r>
              <a:rPr sz="1400" spc="-60" dirty="0">
                <a:latin typeface="Verdana"/>
                <a:cs typeface="Verdana"/>
              </a:rPr>
              <a:t>8</a:t>
            </a:r>
            <a:r>
              <a:rPr sz="1400" spc="-215" dirty="0">
                <a:latin typeface="Verdana"/>
                <a:cs typeface="Verdana"/>
              </a:rPr>
              <a:t>,</a:t>
            </a:r>
            <a:r>
              <a:rPr sz="1400" spc="-155" dirty="0">
                <a:latin typeface="Verdana"/>
                <a:cs typeface="Verdana"/>
              </a:rPr>
              <a:t> </a:t>
            </a:r>
            <a:r>
              <a:rPr sz="1400" spc="-135" dirty="0">
                <a:latin typeface="Verdana"/>
                <a:cs typeface="Verdana"/>
              </a:rPr>
              <a:t>3)</a:t>
            </a:r>
            <a:endParaRPr sz="140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36270" y="2267559"/>
            <a:ext cx="2940685" cy="1529906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1400" spc="-20" dirty="0">
                <a:latin typeface="Verdana"/>
                <a:cs typeface="Verdana"/>
              </a:rPr>
              <a:t>Books_dataset.</a:t>
            </a:r>
            <a:endParaRPr sz="14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1400" spc="-50" dirty="0">
                <a:latin typeface="Verdana"/>
                <a:cs typeface="Verdana"/>
              </a:rPr>
              <a:t>IS</a:t>
            </a:r>
            <a:r>
              <a:rPr sz="1400" spc="-75" dirty="0">
                <a:latin typeface="Verdana"/>
                <a:cs typeface="Verdana"/>
              </a:rPr>
              <a:t>B</a:t>
            </a:r>
            <a:r>
              <a:rPr sz="1400" spc="90" dirty="0">
                <a:latin typeface="Verdana"/>
                <a:cs typeface="Verdana"/>
              </a:rPr>
              <a:t>N</a:t>
            </a:r>
            <a:r>
              <a:rPr sz="1400" spc="-135" dirty="0">
                <a:latin typeface="Verdana"/>
                <a:cs typeface="Verdana"/>
              </a:rPr>
              <a:t> </a:t>
            </a:r>
            <a:r>
              <a:rPr sz="1400" spc="-175" dirty="0">
                <a:latin typeface="Verdana"/>
                <a:cs typeface="Verdana"/>
              </a:rPr>
              <a:t>(</a:t>
            </a:r>
            <a:r>
              <a:rPr sz="1400" spc="45" dirty="0">
                <a:latin typeface="Verdana"/>
                <a:cs typeface="Verdana"/>
              </a:rPr>
              <a:t>un</a:t>
            </a:r>
            <a:r>
              <a:rPr sz="1400" spc="10" dirty="0">
                <a:latin typeface="Verdana"/>
                <a:cs typeface="Verdana"/>
              </a:rPr>
              <a:t>i</a:t>
            </a:r>
            <a:r>
              <a:rPr sz="1400" spc="50" dirty="0">
                <a:latin typeface="Verdana"/>
                <a:cs typeface="Verdana"/>
              </a:rPr>
              <a:t>que</a:t>
            </a:r>
            <a:r>
              <a:rPr sz="1400" spc="-155" dirty="0">
                <a:latin typeface="Verdana"/>
                <a:cs typeface="Verdana"/>
              </a:rPr>
              <a:t> </a:t>
            </a:r>
            <a:r>
              <a:rPr sz="1400" spc="-10" dirty="0">
                <a:latin typeface="Verdana"/>
                <a:cs typeface="Verdana"/>
              </a:rPr>
              <a:t>for</a:t>
            </a:r>
            <a:r>
              <a:rPr sz="1400" spc="-135" dirty="0">
                <a:latin typeface="Verdana"/>
                <a:cs typeface="Verdana"/>
              </a:rPr>
              <a:t> </a:t>
            </a:r>
            <a:r>
              <a:rPr sz="1400" spc="20" dirty="0">
                <a:latin typeface="Verdana"/>
                <a:cs typeface="Verdana"/>
              </a:rPr>
              <a:t>eac</a:t>
            </a:r>
            <a:r>
              <a:rPr sz="1400" spc="60" dirty="0">
                <a:latin typeface="Verdana"/>
                <a:cs typeface="Verdana"/>
              </a:rPr>
              <a:t>h</a:t>
            </a:r>
            <a:r>
              <a:rPr sz="1400" spc="-150" dirty="0">
                <a:latin typeface="Verdana"/>
                <a:cs typeface="Verdana"/>
              </a:rPr>
              <a:t> </a:t>
            </a:r>
            <a:r>
              <a:rPr sz="1400" spc="55" dirty="0">
                <a:latin typeface="Verdana"/>
                <a:cs typeface="Verdana"/>
              </a:rPr>
              <a:t>b</a:t>
            </a:r>
            <a:r>
              <a:rPr sz="1400" spc="40" dirty="0">
                <a:latin typeface="Verdana"/>
                <a:cs typeface="Verdana"/>
              </a:rPr>
              <a:t>o</a:t>
            </a:r>
            <a:r>
              <a:rPr sz="1400" spc="25" dirty="0">
                <a:latin typeface="Verdana"/>
                <a:cs typeface="Verdana"/>
              </a:rPr>
              <a:t>o</a:t>
            </a:r>
            <a:r>
              <a:rPr sz="1400" spc="-80" dirty="0">
                <a:latin typeface="Verdana"/>
                <a:cs typeface="Verdana"/>
              </a:rPr>
              <a:t>k)</a:t>
            </a:r>
            <a:endParaRPr sz="14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1400" spc="-5" dirty="0">
                <a:latin typeface="Verdana"/>
                <a:cs typeface="Verdana"/>
              </a:rPr>
              <a:t>Book-Title</a:t>
            </a:r>
            <a:endParaRPr sz="14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1400" spc="20" dirty="0">
                <a:latin typeface="Verdana"/>
                <a:cs typeface="Verdana"/>
              </a:rPr>
              <a:t>Book-Author</a:t>
            </a:r>
            <a:endParaRPr sz="14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1400" spc="10" dirty="0">
                <a:latin typeface="Verdana"/>
                <a:cs typeface="Verdana"/>
              </a:rPr>
              <a:t>Year-Of-Publication</a:t>
            </a:r>
            <a:endParaRPr sz="14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1400" spc="25" dirty="0">
                <a:latin typeface="Verdana"/>
                <a:cs typeface="Verdana"/>
              </a:rPr>
              <a:t>Publisher</a:t>
            </a:r>
            <a:endParaRPr sz="1400" dirty="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6270" y="3985056"/>
            <a:ext cx="1507490" cy="762635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1400" spc="-15" dirty="0">
                <a:latin typeface="Verdana"/>
                <a:cs typeface="Verdana"/>
              </a:rPr>
              <a:t>Ratings_dataset.</a:t>
            </a:r>
            <a:endParaRPr sz="14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1400" spc="-25" dirty="0">
                <a:latin typeface="Verdana"/>
                <a:cs typeface="Verdana"/>
              </a:rPr>
              <a:t>User-ID</a:t>
            </a:r>
            <a:endParaRPr sz="14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1400" spc="-20" dirty="0">
                <a:latin typeface="Verdana"/>
                <a:cs typeface="Verdana"/>
              </a:rPr>
              <a:t>ISBN</a:t>
            </a:r>
            <a:endParaRPr sz="1400" dirty="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102734" y="2625953"/>
            <a:ext cx="2936875" cy="1099019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329565" indent="-317500">
              <a:lnSpc>
                <a:spcPct val="100000"/>
              </a:lnSpc>
              <a:spcBef>
                <a:spcPts val="35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400" spc="-10" dirty="0">
                <a:latin typeface="Verdana"/>
                <a:cs typeface="Verdana"/>
              </a:rPr>
              <a:t>Image-URL-S</a:t>
            </a:r>
            <a:endParaRPr sz="1400" dirty="0">
              <a:latin typeface="Verdana"/>
              <a:cs typeface="Verdana"/>
            </a:endParaRPr>
          </a:p>
          <a:p>
            <a:pPr marL="329565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400" spc="15" dirty="0">
                <a:latin typeface="Verdana"/>
                <a:cs typeface="Verdana"/>
              </a:rPr>
              <a:t>Image-URL-M</a:t>
            </a:r>
            <a:endParaRPr sz="1400" dirty="0">
              <a:latin typeface="Verdana"/>
              <a:cs typeface="Verdana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400" spc="5" dirty="0">
                <a:latin typeface="Verdana"/>
                <a:cs typeface="Verdana"/>
              </a:rPr>
              <a:t>Image-URL-L</a:t>
            </a:r>
            <a:endParaRPr sz="1400" dirty="0">
              <a:latin typeface="Verdana"/>
              <a:cs typeface="Verdana"/>
            </a:endParaRPr>
          </a:p>
          <a:p>
            <a:pPr marL="329565" indent="-317500">
              <a:lnSpc>
                <a:spcPct val="100000"/>
              </a:lnSpc>
              <a:spcBef>
                <a:spcPts val="855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400" spc="5" dirty="0">
                <a:latin typeface="Verdana"/>
                <a:cs typeface="Verdana"/>
              </a:rPr>
              <a:t>Sha</a:t>
            </a:r>
            <a:r>
              <a:rPr sz="1400" spc="-5" dirty="0">
                <a:latin typeface="Verdana"/>
                <a:cs typeface="Verdana"/>
              </a:rPr>
              <a:t>p</a:t>
            </a:r>
            <a:r>
              <a:rPr sz="1400" spc="10" dirty="0">
                <a:latin typeface="Verdana"/>
                <a:cs typeface="Verdana"/>
              </a:rPr>
              <a:t>e</a:t>
            </a:r>
            <a:r>
              <a:rPr sz="1400" spc="-125" dirty="0">
                <a:latin typeface="Verdana"/>
                <a:cs typeface="Verdana"/>
              </a:rPr>
              <a:t> </a:t>
            </a:r>
            <a:r>
              <a:rPr sz="1400" spc="20" dirty="0">
                <a:latin typeface="Verdana"/>
                <a:cs typeface="Verdana"/>
              </a:rPr>
              <a:t>o</a:t>
            </a:r>
            <a:r>
              <a:rPr sz="1400" spc="-20" dirty="0">
                <a:latin typeface="Verdana"/>
                <a:cs typeface="Verdana"/>
              </a:rPr>
              <a:t>f</a:t>
            </a:r>
            <a:r>
              <a:rPr sz="1400" spc="-125" dirty="0">
                <a:latin typeface="Verdana"/>
                <a:cs typeface="Verdana"/>
              </a:rPr>
              <a:t> </a:t>
            </a:r>
            <a:r>
              <a:rPr sz="1400" spc="25" dirty="0">
                <a:latin typeface="Verdana"/>
                <a:cs typeface="Verdana"/>
              </a:rPr>
              <a:t>Dat</a:t>
            </a:r>
            <a:r>
              <a:rPr sz="1400" spc="-10" dirty="0">
                <a:latin typeface="Verdana"/>
                <a:cs typeface="Verdana"/>
              </a:rPr>
              <a:t>aset</a:t>
            </a:r>
            <a:r>
              <a:rPr sz="1400" spc="-160" dirty="0">
                <a:latin typeface="Verdana"/>
                <a:cs typeface="Verdana"/>
              </a:rPr>
              <a:t> </a:t>
            </a:r>
            <a:r>
              <a:rPr sz="1400" spc="-100" dirty="0">
                <a:latin typeface="Verdana"/>
                <a:cs typeface="Verdana"/>
              </a:rPr>
              <a:t>-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-175" dirty="0">
                <a:latin typeface="Verdana"/>
                <a:cs typeface="Verdana"/>
              </a:rPr>
              <a:t>(</a:t>
            </a:r>
            <a:r>
              <a:rPr sz="1400" spc="-105" dirty="0">
                <a:latin typeface="Verdana"/>
                <a:cs typeface="Verdana"/>
              </a:rPr>
              <a:t>2</a:t>
            </a:r>
            <a:r>
              <a:rPr sz="1400" spc="-145" dirty="0">
                <a:latin typeface="Verdana"/>
                <a:cs typeface="Verdana"/>
              </a:rPr>
              <a:t>713</a:t>
            </a:r>
            <a:r>
              <a:rPr sz="1400" spc="-150" dirty="0">
                <a:latin typeface="Verdana"/>
                <a:cs typeface="Verdana"/>
              </a:rPr>
              <a:t>6</a:t>
            </a:r>
            <a:r>
              <a:rPr sz="1400" spc="25" dirty="0">
                <a:latin typeface="Verdana"/>
                <a:cs typeface="Verdana"/>
              </a:rPr>
              <a:t>0</a:t>
            </a:r>
            <a:r>
              <a:rPr sz="1400" spc="-215" dirty="0">
                <a:latin typeface="Verdana"/>
                <a:cs typeface="Verdana"/>
              </a:rPr>
              <a:t>,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5" dirty="0">
                <a:latin typeface="Verdana"/>
                <a:cs typeface="Verdana"/>
              </a:rPr>
              <a:t>8</a:t>
            </a:r>
            <a:r>
              <a:rPr sz="1400" spc="-175" dirty="0">
                <a:latin typeface="Verdana"/>
                <a:cs typeface="Verdana"/>
              </a:rPr>
              <a:t>)</a:t>
            </a:r>
            <a:endParaRPr sz="1400" dirty="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02734" y="4315817"/>
            <a:ext cx="3015615" cy="516255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L="329565" indent="-317500">
              <a:lnSpc>
                <a:spcPct val="100000"/>
              </a:lnSpc>
              <a:spcBef>
                <a:spcPts val="345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400" spc="20" dirty="0">
                <a:latin typeface="Verdana"/>
                <a:cs typeface="Verdana"/>
              </a:rPr>
              <a:t>Book-Rating</a:t>
            </a:r>
            <a:endParaRPr sz="1400" dirty="0">
              <a:latin typeface="Verdana"/>
              <a:cs typeface="Verdana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400" spc="-15" dirty="0">
                <a:latin typeface="Verdana"/>
                <a:cs typeface="Verdana"/>
              </a:rPr>
              <a:t>S</a:t>
            </a:r>
            <a:r>
              <a:rPr sz="1400" spc="-25" dirty="0">
                <a:latin typeface="Verdana"/>
                <a:cs typeface="Verdana"/>
              </a:rPr>
              <a:t>h</a:t>
            </a:r>
            <a:r>
              <a:rPr sz="1400" spc="30" dirty="0">
                <a:latin typeface="Verdana"/>
                <a:cs typeface="Verdana"/>
              </a:rPr>
              <a:t>a</a:t>
            </a:r>
            <a:r>
              <a:rPr sz="1400" spc="25" dirty="0">
                <a:latin typeface="Verdana"/>
                <a:cs typeface="Verdana"/>
              </a:rPr>
              <a:t>p</a:t>
            </a:r>
            <a:r>
              <a:rPr sz="1400" spc="15" dirty="0">
                <a:latin typeface="Verdana"/>
                <a:cs typeface="Verdana"/>
              </a:rPr>
              <a:t>e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20" dirty="0">
                <a:latin typeface="Verdana"/>
                <a:cs typeface="Verdana"/>
              </a:rPr>
              <a:t>o</a:t>
            </a:r>
            <a:r>
              <a:rPr sz="1400" spc="-20" dirty="0">
                <a:latin typeface="Verdana"/>
                <a:cs typeface="Verdana"/>
              </a:rPr>
              <a:t>f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30" dirty="0">
                <a:latin typeface="Verdana"/>
                <a:cs typeface="Verdana"/>
              </a:rPr>
              <a:t>Dat</a:t>
            </a:r>
            <a:r>
              <a:rPr sz="1400" spc="-30" dirty="0">
                <a:latin typeface="Verdana"/>
                <a:cs typeface="Verdana"/>
              </a:rPr>
              <a:t>a</a:t>
            </a:r>
            <a:r>
              <a:rPr sz="1400" spc="-35" dirty="0">
                <a:latin typeface="Verdana"/>
                <a:cs typeface="Verdana"/>
              </a:rPr>
              <a:t>s</a:t>
            </a:r>
            <a:r>
              <a:rPr sz="1400" spc="15" dirty="0">
                <a:latin typeface="Verdana"/>
                <a:cs typeface="Verdana"/>
              </a:rPr>
              <a:t>et</a:t>
            </a:r>
            <a:r>
              <a:rPr sz="1400" spc="-160" dirty="0">
                <a:latin typeface="Verdana"/>
                <a:cs typeface="Verdana"/>
              </a:rPr>
              <a:t> </a:t>
            </a:r>
            <a:r>
              <a:rPr sz="1400" spc="-100" dirty="0">
                <a:latin typeface="Verdana"/>
                <a:cs typeface="Verdana"/>
              </a:rPr>
              <a:t>-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-175" dirty="0">
                <a:latin typeface="Verdana"/>
                <a:cs typeface="Verdana"/>
              </a:rPr>
              <a:t>(</a:t>
            </a:r>
            <a:r>
              <a:rPr sz="1400" spc="-385" dirty="0">
                <a:latin typeface="Verdana"/>
                <a:cs typeface="Verdana"/>
              </a:rPr>
              <a:t>1</a:t>
            </a:r>
            <a:r>
              <a:rPr sz="1400" spc="-395" dirty="0">
                <a:latin typeface="Verdana"/>
                <a:cs typeface="Verdana"/>
              </a:rPr>
              <a:t>1</a:t>
            </a:r>
            <a:r>
              <a:rPr sz="1400" spc="25" dirty="0">
                <a:latin typeface="Verdana"/>
                <a:cs typeface="Verdana"/>
              </a:rPr>
              <a:t>4</a:t>
            </a:r>
            <a:r>
              <a:rPr sz="1400" spc="-40" dirty="0">
                <a:latin typeface="Verdana"/>
                <a:cs typeface="Verdana"/>
              </a:rPr>
              <a:t>9</a:t>
            </a:r>
            <a:r>
              <a:rPr sz="1400" spc="-5" dirty="0">
                <a:latin typeface="Verdana"/>
                <a:cs typeface="Verdana"/>
              </a:rPr>
              <a:t>78</a:t>
            </a:r>
            <a:r>
              <a:rPr sz="1400" spc="-10" dirty="0">
                <a:latin typeface="Verdana"/>
                <a:cs typeface="Verdana"/>
              </a:rPr>
              <a:t>0</a:t>
            </a:r>
            <a:r>
              <a:rPr sz="1400" spc="-215" dirty="0">
                <a:latin typeface="Verdana"/>
                <a:cs typeface="Verdana"/>
              </a:rPr>
              <a:t>,</a:t>
            </a:r>
            <a:r>
              <a:rPr sz="1400" spc="-155" dirty="0">
                <a:latin typeface="Verdana"/>
                <a:cs typeface="Verdana"/>
              </a:rPr>
              <a:t> </a:t>
            </a:r>
            <a:r>
              <a:rPr sz="1400" spc="-135" dirty="0">
                <a:latin typeface="Verdana"/>
                <a:cs typeface="Verdana"/>
              </a:rPr>
              <a:t>3)</a:t>
            </a:r>
            <a:endParaRPr sz="14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590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507237"/>
            <a:ext cx="629221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75" dirty="0"/>
              <a:t>Observations</a:t>
            </a:r>
            <a:r>
              <a:rPr sz="2800" spc="-15" dirty="0"/>
              <a:t> </a:t>
            </a:r>
            <a:r>
              <a:rPr sz="2800" spc="90" dirty="0"/>
              <a:t>from</a:t>
            </a:r>
            <a:r>
              <a:rPr sz="2800" spc="-25" dirty="0"/>
              <a:t> </a:t>
            </a:r>
            <a:r>
              <a:rPr sz="2800" spc="10" dirty="0"/>
              <a:t>Users_df</a:t>
            </a:r>
            <a:r>
              <a:rPr sz="2800" spc="-35" dirty="0"/>
              <a:t> </a:t>
            </a:r>
            <a:r>
              <a:rPr sz="2800" spc="-5" dirty="0"/>
              <a:t>(Age)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530758" y="1697202"/>
            <a:ext cx="3467100" cy="762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4010" marR="5080" indent="-321945">
              <a:lnSpc>
                <a:spcPct val="114999"/>
              </a:lnSpc>
              <a:spcBef>
                <a:spcPts val="10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400" dirty="0">
                <a:latin typeface="Verdana"/>
                <a:cs typeface="Verdana"/>
              </a:rPr>
              <a:t>T</a:t>
            </a:r>
            <a:r>
              <a:rPr sz="1400" spc="-5" dirty="0">
                <a:latin typeface="Verdana"/>
                <a:cs typeface="Verdana"/>
              </a:rPr>
              <a:t>h</a:t>
            </a:r>
            <a:r>
              <a:rPr sz="1400" spc="10" dirty="0">
                <a:latin typeface="Verdana"/>
                <a:cs typeface="Verdana"/>
              </a:rPr>
              <a:t>e</a:t>
            </a:r>
            <a:r>
              <a:rPr sz="1400" spc="-125" dirty="0">
                <a:latin typeface="Verdana"/>
                <a:cs typeface="Verdana"/>
              </a:rPr>
              <a:t> </a:t>
            </a:r>
            <a:r>
              <a:rPr sz="1400" spc="70" dirty="0">
                <a:latin typeface="Verdana"/>
                <a:cs typeface="Verdana"/>
              </a:rPr>
              <a:t>A</a:t>
            </a:r>
            <a:r>
              <a:rPr sz="1400" spc="55" dirty="0">
                <a:latin typeface="Verdana"/>
                <a:cs typeface="Verdana"/>
              </a:rPr>
              <a:t>g</a:t>
            </a:r>
            <a:r>
              <a:rPr sz="1400" spc="10" dirty="0">
                <a:latin typeface="Verdana"/>
                <a:cs typeface="Verdana"/>
              </a:rPr>
              <a:t>e</a:t>
            </a:r>
            <a:r>
              <a:rPr sz="1400" spc="-140" dirty="0">
                <a:latin typeface="Verdana"/>
                <a:cs typeface="Verdana"/>
              </a:rPr>
              <a:t> </a:t>
            </a:r>
            <a:r>
              <a:rPr sz="1400" spc="25" dirty="0">
                <a:latin typeface="Verdana"/>
                <a:cs typeface="Verdana"/>
              </a:rPr>
              <a:t>ran</a:t>
            </a:r>
            <a:r>
              <a:rPr sz="1400" spc="15" dirty="0">
                <a:latin typeface="Verdana"/>
                <a:cs typeface="Verdana"/>
              </a:rPr>
              <a:t>g</a:t>
            </a:r>
            <a:r>
              <a:rPr sz="1400" spc="10" dirty="0">
                <a:latin typeface="Verdana"/>
                <a:cs typeface="Verdana"/>
              </a:rPr>
              <a:t>e</a:t>
            </a:r>
            <a:r>
              <a:rPr sz="1400" spc="-125" dirty="0">
                <a:latin typeface="Verdana"/>
                <a:cs typeface="Verdana"/>
              </a:rPr>
              <a:t> </a:t>
            </a:r>
            <a:r>
              <a:rPr sz="1400" spc="80" dirty="0">
                <a:latin typeface="Verdana"/>
                <a:cs typeface="Verdana"/>
              </a:rPr>
              <a:t>g</a:t>
            </a:r>
            <a:r>
              <a:rPr sz="1400" spc="-20" dirty="0">
                <a:latin typeface="Verdana"/>
                <a:cs typeface="Verdana"/>
              </a:rPr>
              <a:t>i</a:t>
            </a:r>
            <a:r>
              <a:rPr sz="1400" spc="-80" dirty="0">
                <a:latin typeface="Verdana"/>
                <a:cs typeface="Verdana"/>
              </a:rPr>
              <a:t>v</a:t>
            </a:r>
            <a:r>
              <a:rPr sz="1400" spc="35" dirty="0">
                <a:latin typeface="Verdana"/>
                <a:cs typeface="Verdana"/>
              </a:rPr>
              <a:t>en</a:t>
            </a:r>
            <a:r>
              <a:rPr sz="1400" spc="-110" dirty="0">
                <a:latin typeface="Verdana"/>
                <a:cs typeface="Verdana"/>
              </a:rPr>
              <a:t> </a:t>
            </a:r>
            <a:r>
              <a:rPr sz="1400" spc="10" dirty="0">
                <a:latin typeface="Verdana"/>
                <a:cs typeface="Verdana"/>
              </a:rPr>
              <a:t>here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-20" dirty="0">
                <a:latin typeface="Verdana"/>
                <a:cs typeface="Verdana"/>
              </a:rPr>
              <a:t>i</a:t>
            </a:r>
            <a:r>
              <a:rPr sz="1400" spc="-45" dirty="0">
                <a:latin typeface="Verdana"/>
                <a:cs typeface="Verdana"/>
              </a:rPr>
              <a:t>s</a:t>
            </a:r>
            <a:r>
              <a:rPr sz="1400" spc="-135" dirty="0">
                <a:latin typeface="Verdana"/>
                <a:cs typeface="Verdana"/>
              </a:rPr>
              <a:t> </a:t>
            </a:r>
            <a:r>
              <a:rPr sz="1400" spc="-30" dirty="0">
                <a:latin typeface="Verdana"/>
                <a:cs typeface="Verdana"/>
              </a:rPr>
              <a:t>fr</a:t>
            </a:r>
            <a:r>
              <a:rPr sz="1400" spc="25" dirty="0">
                <a:latin typeface="Verdana"/>
                <a:cs typeface="Verdana"/>
              </a:rPr>
              <a:t>o</a:t>
            </a:r>
            <a:r>
              <a:rPr sz="1400" spc="125" dirty="0">
                <a:latin typeface="Verdana"/>
                <a:cs typeface="Verdana"/>
              </a:rPr>
              <a:t>m</a:t>
            </a:r>
            <a:r>
              <a:rPr sz="1400" spc="-135" dirty="0">
                <a:latin typeface="Verdana"/>
                <a:cs typeface="Verdana"/>
              </a:rPr>
              <a:t> </a:t>
            </a:r>
            <a:r>
              <a:rPr sz="1400" spc="25" dirty="0">
                <a:latin typeface="Verdana"/>
                <a:cs typeface="Verdana"/>
              </a:rPr>
              <a:t>0  </a:t>
            </a:r>
            <a:r>
              <a:rPr sz="1400" spc="-15" dirty="0">
                <a:latin typeface="Verdana"/>
                <a:cs typeface="Verdana"/>
              </a:rPr>
              <a:t>To</a:t>
            </a:r>
            <a:r>
              <a:rPr sz="1400" spc="-150" dirty="0">
                <a:latin typeface="Verdana"/>
                <a:cs typeface="Verdana"/>
              </a:rPr>
              <a:t> </a:t>
            </a:r>
            <a:r>
              <a:rPr sz="1400" spc="-105" dirty="0">
                <a:latin typeface="Verdana"/>
                <a:cs typeface="Verdana"/>
              </a:rPr>
              <a:t>2</a:t>
            </a:r>
            <a:r>
              <a:rPr sz="1400" spc="-30" dirty="0">
                <a:latin typeface="Verdana"/>
                <a:cs typeface="Verdana"/>
              </a:rPr>
              <a:t>5</a:t>
            </a:r>
            <a:r>
              <a:rPr sz="1400" spc="-40" dirty="0">
                <a:latin typeface="Verdana"/>
                <a:cs typeface="Verdana"/>
              </a:rPr>
              <a:t>0</a:t>
            </a:r>
            <a:r>
              <a:rPr sz="1400" spc="-215" dirty="0">
                <a:latin typeface="Verdana"/>
                <a:cs typeface="Verdana"/>
              </a:rPr>
              <a:t>.</a:t>
            </a:r>
            <a:endParaRPr sz="1400" dirty="0">
              <a:latin typeface="Verdana"/>
              <a:cs typeface="Verdana"/>
            </a:endParaRPr>
          </a:p>
          <a:p>
            <a:pPr marL="329565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400" spc="60" dirty="0">
                <a:latin typeface="Verdana"/>
                <a:cs typeface="Verdana"/>
              </a:rPr>
              <a:t>Ou</a:t>
            </a:r>
            <a:r>
              <a:rPr sz="1400" spc="35" dirty="0">
                <a:latin typeface="Verdana"/>
                <a:cs typeface="Verdana"/>
              </a:rPr>
              <a:t>t</a:t>
            </a:r>
            <a:r>
              <a:rPr sz="1400" spc="-20" dirty="0">
                <a:latin typeface="Verdana"/>
                <a:cs typeface="Verdana"/>
              </a:rPr>
              <a:t>li</a:t>
            </a:r>
            <a:r>
              <a:rPr sz="1400" spc="-15" dirty="0">
                <a:latin typeface="Verdana"/>
                <a:cs typeface="Verdana"/>
              </a:rPr>
              <a:t>er</a:t>
            </a:r>
            <a:r>
              <a:rPr sz="1400" spc="-45" dirty="0">
                <a:latin typeface="Verdana"/>
                <a:cs typeface="Verdana"/>
              </a:rPr>
              <a:t>s</a:t>
            </a:r>
            <a:r>
              <a:rPr sz="1400" spc="-150" dirty="0">
                <a:latin typeface="Verdana"/>
                <a:cs typeface="Verdana"/>
              </a:rPr>
              <a:t> </a:t>
            </a:r>
            <a:r>
              <a:rPr sz="1400" spc="-20" dirty="0">
                <a:latin typeface="Verdana"/>
                <a:cs typeface="Verdana"/>
              </a:rPr>
              <a:t>i</a:t>
            </a:r>
            <a:r>
              <a:rPr sz="1400" spc="60" dirty="0">
                <a:latin typeface="Verdana"/>
                <a:cs typeface="Verdana"/>
              </a:rPr>
              <a:t>n</a:t>
            </a:r>
            <a:r>
              <a:rPr sz="1400" spc="-135" dirty="0">
                <a:latin typeface="Verdana"/>
                <a:cs typeface="Verdana"/>
              </a:rPr>
              <a:t> </a:t>
            </a:r>
            <a:r>
              <a:rPr sz="1400" spc="15" dirty="0">
                <a:latin typeface="Verdana"/>
                <a:cs typeface="Verdana"/>
              </a:rPr>
              <a:t>t</a:t>
            </a:r>
            <a:r>
              <a:rPr sz="1400" spc="35" dirty="0">
                <a:latin typeface="Verdana"/>
                <a:cs typeface="Verdana"/>
              </a:rPr>
              <a:t>he</a:t>
            </a:r>
            <a:r>
              <a:rPr sz="1400" spc="-145" dirty="0">
                <a:latin typeface="Verdana"/>
                <a:cs typeface="Verdana"/>
              </a:rPr>
              <a:t> </a:t>
            </a:r>
            <a:r>
              <a:rPr sz="1400" spc="50" dirty="0">
                <a:latin typeface="Verdana"/>
                <a:cs typeface="Verdana"/>
              </a:rPr>
              <a:t>Age</a:t>
            </a:r>
            <a:r>
              <a:rPr sz="1400" spc="-130" dirty="0">
                <a:latin typeface="Verdana"/>
                <a:cs typeface="Verdana"/>
              </a:rPr>
              <a:t> </a:t>
            </a:r>
            <a:r>
              <a:rPr sz="1400" spc="30" dirty="0">
                <a:latin typeface="Verdana"/>
                <a:cs typeface="Verdana"/>
              </a:rPr>
              <a:t>co</a:t>
            </a:r>
            <a:r>
              <a:rPr sz="1400" spc="5" dirty="0">
                <a:latin typeface="Verdana"/>
                <a:cs typeface="Verdana"/>
              </a:rPr>
              <a:t>l</a:t>
            </a:r>
            <a:r>
              <a:rPr sz="1400" spc="10" dirty="0">
                <a:latin typeface="Verdana"/>
                <a:cs typeface="Verdana"/>
              </a:rPr>
              <a:t>umn.</a:t>
            </a:r>
            <a:endParaRPr sz="1400" dirty="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27932" y="1289303"/>
            <a:ext cx="5116068" cy="364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4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528269"/>
            <a:ext cx="574167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95" dirty="0"/>
              <a:t>Replacing</a:t>
            </a:r>
            <a:r>
              <a:rPr sz="2800" spc="-55" dirty="0"/>
              <a:t> </a:t>
            </a:r>
            <a:r>
              <a:rPr sz="2800" spc="65" dirty="0"/>
              <a:t>strings</a:t>
            </a:r>
            <a:r>
              <a:rPr sz="2800" spc="-45" dirty="0"/>
              <a:t> </a:t>
            </a:r>
            <a:r>
              <a:rPr sz="2800" spc="110" dirty="0"/>
              <a:t>by</a:t>
            </a:r>
            <a:r>
              <a:rPr sz="2800" spc="-35" dirty="0"/>
              <a:t> </a:t>
            </a:r>
            <a:r>
              <a:rPr sz="2800" spc="60" dirty="0"/>
              <a:t>int</a:t>
            </a:r>
            <a:r>
              <a:rPr sz="2800" spc="-60" dirty="0"/>
              <a:t> </a:t>
            </a:r>
            <a:r>
              <a:rPr sz="2800" spc="60" dirty="0"/>
              <a:t>values</a:t>
            </a:r>
            <a:endParaRPr sz="28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4919" y="1467611"/>
            <a:ext cx="5967983" cy="318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74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4" y="103128"/>
            <a:ext cx="7053542" cy="522514"/>
          </a:xfrm>
        </p:spPr>
        <p:txBody>
          <a:bodyPr/>
          <a:lstStyle/>
          <a:p>
            <a:r>
              <a:rPr lang="en-IN" sz="2000" b="1" u="sng" dirty="0" smtClean="0"/>
              <a:t>Data cleaning and </a:t>
            </a:r>
            <a:r>
              <a:rPr lang="en-IN" sz="2000" b="1" u="sng" dirty="0" err="1" smtClean="0"/>
              <a:t>Manupulation</a:t>
            </a:r>
            <a:r>
              <a:rPr lang="en-IN" sz="2000" b="1" u="sng" dirty="0" smtClean="0"/>
              <a:t> </a:t>
            </a:r>
            <a:r>
              <a:rPr lang="en-IN" sz="2000" b="1" dirty="0" smtClean="0"/>
              <a:t>:-</a:t>
            </a:r>
            <a:endParaRPr lang="en-IN" sz="2000" b="1" u="sn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716" y="227418"/>
            <a:ext cx="356436" cy="35643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84" y="583854"/>
            <a:ext cx="6267710" cy="358047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94" y="486347"/>
            <a:ext cx="5658914" cy="20643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226" y="583854"/>
            <a:ext cx="3025735" cy="20424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994" y="2646542"/>
            <a:ext cx="2263982" cy="22017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1812" y="2598720"/>
            <a:ext cx="2683881" cy="244766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48728" y="2734590"/>
            <a:ext cx="3502233" cy="21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10848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0550" y="507237"/>
            <a:ext cx="5033973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80" dirty="0" smtClean="0">
                <a:solidFill>
                  <a:schemeClr val="accent2"/>
                </a:solidFill>
              </a:rPr>
              <a:t>Data</a:t>
            </a:r>
            <a:r>
              <a:rPr lang="en-IN" sz="2800" spc="80" dirty="0" smtClean="0">
                <a:solidFill>
                  <a:schemeClr val="accent2"/>
                </a:solidFill>
              </a:rPr>
              <a:t> </a:t>
            </a:r>
            <a:r>
              <a:rPr lang="en-IN" sz="2800" spc="95" dirty="0">
                <a:solidFill>
                  <a:schemeClr val="accent2"/>
                </a:solidFill>
              </a:rPr>
              <a:t>Cleaning</a:t>
            </a:r>
            <a:endParaRPr sz="2800" dirty="0">
              <a:solidFill>
                <a:schemeClr val="accent2"/>
              </a:solidFill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93708" y="1150980"/>
            <a:ext cx="4615180" cy="9810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0">
              <a:lnSpc>
                <a:spcPct val="100000"/>
              </a:lnSpc>
              <a:spcBef>
                <a:spcPts val="95"/>
              </a:spcBef>
              <a:tabLst>
                <a:tab pos="469265" algn="l"/>
              </a:tabLst>
            </a:pPr>
            <a:r>
              <a:rPr sz="1900" b="1" spc="-285" dirty="0">
                <a:latin typeface="Tahoma"/>
                <a:cs typeface="Tahoma"/>
              </a:rPr>
              <a:t>1.	</a:t>
            </a:r>
            <a:r>
              <a:rPr sz="1900" b="1" spc="35" dirty="0">
                <a:latin typeface="Tahoma"/>
                <a:cs typeface="Tahoma"/>
              </a:rPr>
              <a:t>Null</a:t>
            </a:r>
            <a:r>
              <a:rPr sz="1900" b="1" spc="-35" dirty="0">
                <a:latin typeface="Tahoma"/>
                <a:cs typeface="Tahoma"/>
              </a:rPr>
              <a:t> </a:t>
            </a:r>
            <a:r>
              <a:rPr sz="1900" b="1" spc="60" dirty="0">
                <a:latin typeface="Tahoma"/>
                <a:cs typeface="Tahoma"/>
              </a:rPr>
              <a:t>Value</a:t>
            </a:r>
            <a:r>
              <a:rPr sz="1900" b="1" spc="-25" dirty="0">
                <a:latin typeface="Tahoma"/>
                <a:cs typeface="Tahoma"/>
              </a:rPr>
              <a:t> </a:t>
            </a:r>
            <a:r>
              <a:rPr sz="1900" b="1" spc="10" dirty="0">
                <a:latin typeface="Tahoma"/>
                <a:cs typeface="Tahoma"/>
              </a:rPr>
              <a:t>Imputation:</a:t>
            </a:r>
            <a:endParaRPr sz="19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45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1900" b="1" spc="114" dirty="0">
                <a:latin typeface="Tahoma"/>
                <a:cs typeface="Tahoma"/>
              </a:rPr>
              <a:t>Age</a:t>
            </a:r>
            <a:r>
              <a:rPr sz="1900" b="1" spc="-25" dirty="0">
                <a:latin typeface="Tahoma"/>
                <a:cs typeface="Tahoma"/>
              </a:rPr>
              <a:t> </a:t>
            </a:r>
            <a:r>
              <a:rPr sz="1900" b="1" spc="85" dirty="0">
                <a:latin typeface="Tahoma"/>
                <a:cs typeface="Tahoma"/>
              </a:rPr>
              <a:t>c</a:t>
            </a:r>
            <a:r>
              <a:rPr sz="1900" b="1" spc="90" dirty="0">
                <a:latin typeface="Tahoma"/>
                <a:cs typeface="Tahoma"/>
              </a:rPr>
              <a:t>o</a:t>
            </a:r>
            <a:r>
              <a:rPr sz="1900" b="1" spc="25" dirty="0">
                <a:latin typeface="Tahoma"/>
                <a:cs typeface="Tahoma"/>
              </a:rPr>
              <a:t>l</a:t>
            </a:r>
            <a:r>
              <a:rPr sz="1900" b="1" spc="60" dirty="0">
                <a:latin typeface="Tahoma"/>
                <a:cs typeface="Tahoma"/>
              </a:rPr>
              <a:t>u</a:t>
            </a:r>
            <a:r>
              <a:rPr sz="1900" b="1" spc="135" dirty="0">
                <a:latin typeface="Tahoma"/>
                <a:cs typeface="Tahoma"/>
              </a:rPr>
              <a:t>mn</a:t>
            </a:r>
            <a:r>
              <a:rPr sz="1900" b="1" spc="-5" dirty="0">
                <a:latin typeface="Tahoma"/>
                <a:cs typeface="Tahoma"/>
              </a:rPr>
              <a:t> </a:t>
            </a:r>
            <a:r>
              <a:rPr sz="1900" b="1" spc="65" dirty="0">
                <a:latin typeface="Tahoma"/>
                <a:cs typeface="Tahoma"/>
              </a:rPr>
              <a:t>h</a:t>
            </a:r>
            <a:r>
              <a:rPr sz="1900" b="1" spc="50" dirty="0">
                <a:latin typeface="Tahoma"/>
                <a:cs typeface="Tahoma"/>
              </a:rPr>
              <a:t>a</a:t>
            </a:r>
            <a:r>
              <a:rPr sz="1900" b="1" spc="25" dirty="0">
                <a:latin typeface="Tahoma"/>
                <a:cs typeface="Tahoma"/>
              </a:rPr>
              <a:t>s</a:t>
            </a:r>
            <a:r>
              <a:rPr sz="1900" b="1" spc="-5" dirty="0">
                <a:latin typeface="Tahoma"/>
                <a:cs typeface="Tahoma"/>
              </a:rPr>
              <a:t> </a:t>
            </a:r>
            <a:r>
              <a:rPr sz="1900" b="1" spc="-150" dirty="0">
                <a:latin typeface="Tahoma"/>
                <a:cs typeface="Tahoma"/>
              </a:rPr>
              <a:t>40%</a:t>
            </a:r>
            <a:r>
              <a:rPr sz="1900" b="1" spc="-15" dirty="0">
                <a:latin typeface="Tahoma"/>
                <a:cs typeface="Tahoma"/>
              </a:rPr>
              <a:t> </a:t>
            </a:r>
            <a:r>
              <a:rPr sz="1900" b="1" spc="130" dirty="0">
                <a:latin typeface="Tahoma"/>
                <a:cs typeface="Tahoma"/>
              </a:rPr>
              <a:t>m</a:t>
            </a:r>
            <a:r>
              <a:rPr sz="1900" b="1" spc="45" dirty="0">
                <a:latin typeface="Tahoma"/>
                <a:cs typeface="Tahoma"/>
              </a:rPr>
              <a:t>i</a:t>
            </a:r>
            <a:r>
              <a:rPr sz="1900" b="1" spc="20" dirty="0">
                <a:latin typeface="Tahoma"/>
                <a:cs typeface="Tahoma"/>
              </a:rPr>
              <a:t>ss</a:t>
            </a:r>
            <a:r>
              <a:rPr sz="1900" b="1" spc="15" dirty="0">
                <a:latin typeface="Tahoma"/>
                <a:cs typeface="Tahoma"/>
              </a:rPr>
              <a:t>i</a:t>
            </a:r>
            <a:r>
              <a:rPr sz="1900" b="1" spc="110" dirty="0">
                <a:latin typeface="Tahoma"/>
                <a:cs typeface="Tahoma"/>
              </a:rPr>
              <a:t>ng</a:t>
            </a:r>
            <a:r>
              <a:rPr sz="1900" b="1" spc="-20" dirty="0">
                <a:latin typeface="Tahoma"/>
                <a:cs typeface="Tahoma"/>
              </a:rPr>
              <a:t> </a:t>
            </a:r>
            <a:r>
              <a:rPr sz="1900" b="1" spc="20" dirty="0">
                <a:latin typeface="Tahoma"/>
                <a:cs typeface="Tahoma"/>
              </a:rPr>
              <a:t>va</a:t>
            </a:r>
            <a:r>
              <a:rPr sz="1900" b="1" spc="25" dirty="0">
                <a:latin typeface="Tahoma"/>
                <a:cs typeface="Tahoma"/>
              </a:rPr>
              <a:t>l</a:t>
            </a:r>
            <a:r>
              <a:rPr sz="1900" b="1" spc="60" dirty="0">
                <a:latin typeface="Tahoma"/>
                <a:cs typeface="Tahoma"/>
              </a:rPr>
              <a:t>u</a:t>
            </a:r>
            <a:r>
              <a:rPr sz="1900" b="1" spc="45" dirty="0">
                <a:latin typeface="Tahoma"/>
                <a:cs typeface="Tahoma"/>
              </a:rPr>
              <a:t>es</a:t>
            </a:r>
            <a:endParaRPr sz="1900" dirty="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2440" y="2740151"/>
            <a:ext cx="8199120" cy="227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6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4038</TotalTime>
  <Words>588</Words>
  <Application>Microsoft Office PowerPoint</Application>
  <PresentationFormat>On-screen Show (16:9)</PresentationFormat>
  <Paragraphs>74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Wingdings 3</vt:lpstr>
      <vt:lpstr>Tahoma</vt:lpstr>
      <vt:lpstr>Verdana</vt:lpstr>
      <vt:lpstr>Arial MT</vt:lpstr>
      <vt:lpstr>Century Gothic</vt:lpstr>
      <vt:lpstr>Montserrat</vt:lpstr>
      <vt:lpstr>Arial</vt:lpstr>
      <vt:lpstr>Times New Roman</vt:lpstr>
      <vt:lpstr>Ion</vt:lpstr>
      <vt:lpstr>                       Capstone Project-4 Book  Recommendation sytem by  Ashveen Kumar Verma (Self)   </vt:lpstr>
      <vt:lpstr>ASHVEEN KUMAR VERMA</vt:lpstr>
      <vt:lpstr>      BOOK RECOMMENDATION SYSTEM</vt:lpstr>
      <vt:lpstr>Problem Statement</vt:lpstr>
      <vt:lpstr>Data Summary The dataset is comprised of three csv files:: User_df, Books_df, Ratings_df</vt:lpstr>
      <vt:lpstr>Observations from Users_df (Age)</vt:lpstr>
      <vt:lpstr>Replacing strings by int values</vt:lpstr>
      <vt:lpstr>Data cleaning and Manupulation :-</vt:lpstr>
      <vt:lpstr>Data Cleaning</vt:lpstr>
      <vt:lpstr>Exploratory Data Analysis(EDA)</vt:lpstr>
      <vt:lpstr>Exploratory Data Analysis(EDA)</vt:lpstr>
      <vt:lpstr>Exploratory Data Analysis(EDA)</vt:lpstr>
      <vt:lpstr>Making Recommendation System</vt:lpstr>
      <vt:lpstr>Recommendtion system testing </vt:lpstr>
      <vt:lpstr>Collaborative Filtering-(Item-Item based)</vt:lpstr>
      <vt:lpstr>PowerPoint Presentation</vt:lpstr>
      <vt:lpstr>Conclusion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EDA on Hotel Booking Analysis by  Ashveen Kumar Verma (self)</dc:title>
  <dc:creator>Ashveen</dc:creator>
  <cp:lastModifiedBy>Taniya Verma</cp:lastModifiedBy>
  <cp:revision>55</cp:revision>
  <dcterms:modified xsi:type="dcterms:W3CDTF">2023-01-05T18:47:53Z</dcterms:modified>
</cp:coreProperties>
</file>